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Parallelogram 2"/>
          <p:cNvSpPr/>
          <p:nvPr/>
        </p:nvSpPr>
        <p:spPr>
          <a:xfrm rot="21120000">
            <a:off x="-914400" y="4114800"/>
            <a:ext cx="14630400" cy="1097280"/>
          </a:xfrm>
          <a:prstGeom prst="parallelogram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640080" y="640080"/>
            <a:ext cx="1371600" cy="1371600"/>
          </a:xfrm>
          <a:prstGeom prst="roundRect">
            <a:avLst>
              <a:gd name="adj" fmla="val 15000"/>
            </a:avLst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640080"/>
            <a:ext cx="1371600" cy="13716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9000" b="1">
                <a:solidFill>
                  <a:srgbClr val="0F172A"/>
                </a:solidFill>
                <a:latin typeface="Inter"/>
              </a:rPr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4560" y="822960"/>
            <a:ext cx="54864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3600" b="1">
                <a:solidFill>
                  <a:srgbClr val="FFFFFF"/>
                </a:solidFill>
                <a:latin typeface="Inter"/>
              </a:rPr>
              <a:t>ACUINT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94560" y="1325880"/>
            <a:ext cx="731520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0">
                <a:solidFill>
                  <a:srgbClr val="F59E0B"/>
                </a:solidFill>
                <a:latin typeface="Inter"/>
              </a:rPr>
              <a:t>Accurate Intelligence  ·  A division of Sahasranvi Private Limited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834640"/>
            <a:ext cx="10972800" cy="9144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5400" b="1">
                <a:solidFill>
                  <a:srgbClr val="FFFFFF"/>
                </a:solidFill>
                <a:latin typeface="Inter"/>
              </a:rPr>
              <a:t>Vehicle Monitoring System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657600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0">
                <a:solidFill>
                  <a:srgbClr val="F59E0B"/>
                </a:solidFill>
                <a:latin typeface="Inter"/>
              </a:rPr>
              <a:t>End-to-end fleet intelligence — from tyre to tally.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5486400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400" b="0">
                <a:solidFill>
                  <a:srgbClr val="FFFFFF"/>
                </a:solidFill>
                <a:latin typeface="Inter"/>
              </a:rPr>
              <a:t>15 integrated modules  ·  India-ready (GST, FASTag, WhatsApp)  ·  On-prem or cloud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MODULE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Fuel Management &amp; Anti-Theft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005840"/>
            <a:ext cx="11247120" cy="640080"/>
          </a:xfrm>
          <a:prstGeom prst="roundRect">
            <a:avLst>
              <a:gd name="adj" fmla="val 20000"/>
            </a:avLst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097280"/>
            <a:ext cx="1097280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0">
                <a:solidFill>
                  <a:srgbClr val="0F172A"/>
                </a:solidFill>
                <a:latin typeface="Inter"/>
              </a:rPr>
              <a:t>The single biggest operating cost — controlled to the last litre.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874519"/>
            <a:ext cx="566928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Multi-tank inventory</a:t>
            </a:r>
            <a:r>
              <a:rPr sz="1100">
                <a:solidFill>
                  <a:srgbClr val="64748B"/>
                </a:solidFill>
                <a:latin typeface="Inter"/>
              </a:rPr>
              <a:t>  —  capacity · current stock · low-stock threshold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Bulk fuel purchases</a:t>
            </a:r>
            <a:r>
              <a:rPr sz="1100">
                <a:solidFill>
                  <a:srgbClr val="64748B"/>
                </a:solidFill>
                <a:latin typeface="Inter"/>
              </a:rPr>
              <a:t>  —  vendor, rate, invoice — auto-top-up tank stock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Per-vehicle fills with odometer</a:t>
            </a:r>
            <a:r>
              <a:rPr sz="1100">
                <a:solidFill>
                  <a:srgbClr val="64748B"/>
                </a:solidFill>
                <a:latin typeface="Inter"/>
              </a:rPr>
              <a:t>  —  driver captures reading at every fill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Auto stock deduction</a:t>
            </a:r>
            <a:r>
              <a:rPr sz="1100">
                <a:solidFill>
                  <a:srgbClr val="64748B"/>
                </a:solidFill>
                <a:latin typeface="Inter"/>
              </a:rPr>
              <a:t>  —  tanks reconcile in real time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Fuel-specific reports</a:t>
            </a:r>
            <a:r>
              <a:rPr sz="1100">
                <a:solidFill>
                  <a:srgbClr val="64748B"/>
                </a:solidFill>
                <a:latin typeface="Inter"/>
              </a:rPr>
              <a:t>  —  consumption per vehicle, per driver, per route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1874519"/>
            <a:ext cx="548640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Fuel-theft anomaly engine</a:t>
            </a:r>
            <a:r>
              <a:rPr sz="1100">
                <a:solidFill>
                  <a:srgbClr val="64748B"/>
                </a:solidFill>
                <a:latin typeface="Inter"/>
              </a:rPr>
              <a:t>  —  actual vs expected (km ÷ mileage) — flags &gt;30% excess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Daily anomaly check</a:t>
            </a:r>
            <a:r>
              <a:rPr sz="1100">
                <a:solidFill>
                  <a:srgbClr val="64748B"/>
                </a:solidFill>
                <a:latin typeface="Inter"/>
              </a:rPr>
              <a:t>  —  runs nightly at 2 AM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Pattern surfacing</a:t>
            </a:r>
            <a:r>
              <a:rPr sz="1100">
                <a:solidFill>
                  <a:srgbClr val="64748B"/>
                </a:solidFill>
                <a:latin typeface="Inter"/>
              </a:rPr>
              <a:t>  —  driver-level + vehicle-level anomaly dashboards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FASTag toll reconciliation</a:t>
            </a:r>
            <a:r>
              <a:rPr sz="1100">
                <a:solidFill>
                  <a:srgbClr val="64748B"/>
                </a:solidFill>
                <a:latin typeface="Inter"/>
              </a:rPr>
              <a:t>  —  CSV from NETC portal → auto-match to trips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Fuel card integration ready</a:t>
            </a:r>
            <a:r>
              <a:rPr sz="1100">
                <a:solidFill>
                  <a:srgbClr val="64748B"/>
                </a:solidFill>
                <a:latin typeface="Inter"/>
              </a:rPr>
              <a:t>  —  HPCL / BPCL / IOCL API stubs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10 / 30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MODULE 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Preventive Maintenance &amp; Workshop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005840"/>
            <a:ext cx="11247120" cy="640080"/>
          </a:xfrm>
          <a:prstGeom prst="roundRect">
            <a:avLst>
              <a:gd name="adj" fmla="val 20000"/>
            </a:avLst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097280"/>
            <a:ext cx="1097280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0">
                <a:solidFill>
                  <a:srgbClr val="0F172A"/>
                </a:solidFill>
                <a:latin typeface="Inter"/>
              </a:rPr>
              <a:t>Break the cycle: stop reacting to breakdowns, start scheduling services.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874519"/>
            <a:ext cx="566928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Maintenance records</a:t>
            </a:r>
            <a:r>
              <a:rPr sz="1100">
                <a:solidFill>
                  <a:srgbClr val="64748B"/>
                </a:solidFill>
                <a:latin typeface="Inter"/>
              </a:rPr>
              <a:t>  —  cost, odometer at service, next-due calc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Rules library — seeded with 10 standards</a:t>
            </a:r>
            <a:r>
              <a:rPr sz="1100">
                <a:solidFill>
                  <a:srgbClr val="64748B"/>
                </a:solidFill>
                <a:latin typeface="Inter"/>
              </a:rPr>
              <a:t>  —  engine oil, tyre rotation, brake, battery, coolant…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Per-rule km interval + time interval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Auto-scheduler runs daily</a:t>
            </a:r>
            <a:r>
              <a:rPr sz="1100">
                <a:solidFill>
                  <a:srgbClr val="64748B"/>
                </a:solidFill>
                <a:latin typeface="Inter"/>
              </a:rPr>
              <a:t>  —  creates 'Scheduled' work orders the moment a rule fires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T-3 day SMS to driver</a:t>
            </a:r>
            <a:r>
              <a:rPr sz="1100">
                <a:solidFill>
                  <a:srgbClr val="64748B"/>
                </a:solidFill>
                <a:latin typeface="Inter"/>
              </a:rPr>
              <a:t>  —  'your vehicle is due for service in 3 days'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1874519"/>
            <a:ext cx="548640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Tyre lifecycle</a:t>
            </a:r>
            <a:r>
              <a:rPr sz="1100">
                <a:solidFill>
                  <a:srgbClr val="64748B"/>
                </a:solidFill>
                <a:latin typeface="Inter"/>
              </a:rPr>
              <a:t>  —  each tyre is a serial-tracked asset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Position-wise fitment</a:t>
            </a:r>
            <a:r>
              <a:rPr sz="1100">
                <a:solidFill>
                  <a:srgbClr val="64748B"/>
                </a:solidFill>
                <a:latin typeface="Inter"/>
              </a:rPr>
              <a:t>  —  FL / FR / RL / RR / Stepney — with km-at-fit, km-at-remove, reason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Recap / scrap tracking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Parts inventory</a:t>
            </a:r>
            <a:r>
              <a:rPr sz="1100">
                <a:solidFill>
                  <a:srgbClr val="64748B"/>
                </a:solidFill>
                <a:latin typeface="Inter"/>
              </a:rPr>
              <a:t>  —  with stock-in and issue-to-vehicle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Vendor-linked work orders</a:t>
            </a:r>
            <a:r>
              <a:rPr sz="1100">
                <a:solidFill>
                  <a:srgbClr val="64748B"/>
                </a:solidFill>
                <a:latin typeface="Inter"/>
              </a:rPr>
              <a:t>  —  service centre, parts supplier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11 / 30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MODULE 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DVIR — Driver Vehicle Inspection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005840"/>
            <a:ext cx="11247120" cy="640080"/>
          </a:xfrm>
          <a:prstGeom prst="roundRect">
            <a:avLst>
              <a:gd name="adj" fmla="val 20000"/>
            </a:avLst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097280"/>
            <a:ext cx="1097280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0">
                <a:solidFill>
                  <a:srgbClr val="0F172A"/>
                </a:solidFill>
                <a:latin typeface="Inter"/>
              </a:rPr>
              <a:t>A core compliance feature. US DOT-style checklist — adapted for Indian fleets.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874519"/>
            <a:ext cx="566928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Pre-trip and Post-trip inspections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4 categories × ~20 items</a:t>
            </a:r>
            <a:r>
              <a:rPr sz="1100">
                <a:solidFill>
                  <a:srgbClr val="64748B"/>
                </a:solidFill>
                <a:latin typeface="Inter"/>
              </a:rPr>
              <a:t>  —  Exterior · Interior · Engine · Safety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Status per item</a:t>
            </a:r>
            <a:r>
              <a:rPr sz="1100">
                <a:solidFill>
                  <a:srgbClr val="64748B"/>
                </a:solidFill>
                <a:latin typeface="Inter"/>
              </a:rPr>
              <a:t>  —  OK / Defect / N/A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Photo evidence per defect</a:t>
            </a:r>
            <a:r>
              <a:rPr sz="1100">
                <a:solidFill>
                  <a:srgbClr val="64748B"/>
                </a:solidFill>
                <a:latin typeface="Inter"/>
              </a:rPr>
              <a:t>  —  captured from driver's phone camera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Remarks field</a:t>
            </a:r>
            <a:r>
              <a:rPr sz="1100">
                <a:solidFill>
                  <a:srgbClr val="64748B"/>
                </a:solidFill>
                <a:latin typeface="Inter"/>
              </a:rPr>
              <a:t>  —  defect description with context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1874519"/>
            <a:ext cx="548640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Auto-flag 'Needs Attention'</a:t>
            </a:r>
            <a:r>
              <a:rPr sz="1100">
                <a:solidFill>
                  <a:srgbClr val="64748B"/>
                </a:solidFill>
                <a:latin typeface="Inter"/>
              </a:rPr>
              <a:t>  —  when any item is Defect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Admin DVIR queue</a:t>
            </a:r>
            <a:r>
              <a:rPr sz="1100">
                <a:solidFill>
                  <a:srgbClr val="64748B"/>
                </a:solidFill>
                <a:latin typeface="Inter"/>
              </a:rPr>
              <a:t>  —  filter by status, vehicle, driver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Full inspection history per vehicle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Links to trip</a:t>
            </a:r>
            <a:r>
              <a:rPr sz="1100">
                <a:solidFill>
                  <a:srgbClr val="64748B"/>
                </a:solidFill>
                <a:latin typeface="Inter"/>
              </a:rPr>
              <a:t>  —  pre-trip/post-trip tied to the actual job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Mobile-first</a:t>
            </a:r>
            <a:r>
              <a:rPr sz="1100">
                <a:solidFill>
                  <a:srgbClr val="64748B"/>
                </a:solidFill>
                <a:latin typeface="Inter"/>
              </a:rPr>
              <a:t>  —  driver submits in 60 seconds from phone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12 / 30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MODULE 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HR &amp; Payroll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005840"/>
            <a:ext cx="11247120" cy="640080"/>
          </a:xfrm>
          <a:prstGeom prst="roundRect">
            <a:avLst>
              <a:gd name="adj" fmla="val 20000"/>
            </a:avLst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097280"/>
            <a:ext cx="1097280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0">
                <a:solidFill>
                  <a:srgbClr val="0F172A"/>
                </a:solidFill>
                <a:latin typeface="Inter"/>
              </a:rPr>
              <a:t>Driver operations that would normally need a separate HR tool — built in.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874519"/>
            <a:ext cx="566928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Driver Betas (incentives)</a:t>
            </a:r>
            <a:r>
              <a:rPr sz="1100">
                <a:solidFill>
                  <a:srgbClr val="64748B"/>
                </a:solidFill>
                <a:latin typeface="Inter"/>
              </a:rPr>
              <a:t>  —  per-trip tips tracked separately from salary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Daily attendance</a:t>
            </a:r>
            <a:r>
              <a:rPr sz="1100">
                <a:solidFill>
                  <a:srgbClr val="64748B"/>
                </a:solidFill>
                <a:latin typeface="Inter"/>
              </a:rPr>
              <a:t>  —  Present / Absent / Leave / Paid Leave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Monthly attendance calendar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Leave workflow</a:t>
            </a:r>
            <a:r>
              <a:rPr sz="1100">
                <a:solidFill>
                  <a:srgbClr val="64748B"/>
                </a:solidFill>
                <a:latin typeface="Inter"/>
              </a:rPr>
              <a:t>  —  Apply → Manager approve / reject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Duty Roster</a:t>
            </a:r>
            <a:r>
              <a:rPr sz="1100">
                <a:solidFill>
                  <a:srgbClr val="64748B"/>
                </a:solidFill>
                <a:latin typeface="Inter"/>
              </a:rPr>
              <a:t>  —  drag-drop weekly grid — Morning / Evening / Night / Off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1874519"/>
            <a:ext cx="548640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Payroll computation</a:t>
            </a:r>
            <a:r>
              <a:rPr sz="1100">
                <a:solidFill>
                  <a:srgbClr val="64748B"/>
                </a:solidFill>
                <a:latin typeface="Inter"/>
              </a:rPr>
              <a:t>  —  Basic + DA (30%) + Betas + OT − PF (12%) − ESI (0.75%) − TDS − Advances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Payslip PDF</a:t>
            </a:r>
            <a:r>
              <a:rPr sz="1100">
                <a:solidFill>
                  <a:srgbClr val="64748B"/>
                </a:solidFill>
                <a:latin typeface="Inter"/>
              </a:rPr>
              <a:t>  —  downloadable, GST-compliant employer format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Monthly salary payment records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Document expiry ladder</a:t>
            </a:r>
            <a:r>
              <a:rPr sz="1100">
                <a:solidFill>
                  <a:srgbClr val="64748B"/>
                </a:solidFill>
                <a:latin typeface="Inter"/>
              </a:rPr>
              <a:t>  —  T-60 / T-30 / T-7 / T-1 days before license / medical / PAN expires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WhatsApp + SMS escalation</a:t>
            </a:r>
            <a:r>
              <a:rPr sz="1100">
                <a:solidFill>
                  <a:srgbClr val="64748B"/>
                </a:solidFill>
                <a:latin typeface="Inter"/>
              </a:rPr>
              <a:t>  —  driver + HR alerted automatically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13 / 30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MODULE 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Accounting, Invoicing &amp; Payment Collection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005840"/>
            <a:ext cx="11247120" cy="640080"/>
          </a:xfrm>
          <a:prstGeom prst="roundRect">
            <a:avLst>
              <a:gd name="adj" fmla="val 20000"/>
            </a:avLst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097280"/>
            <a:ext cx="1097280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0">
                <a:solidFill>
                  <a:srgbClr val="0F172A"/>
                </a:solidFill>
                <a:latin typeface="Inter"/>
              </a:rPr>
              <a:t>From trip completion to cash in bank — fully automated, GST-compliant.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874519"/>
            <a:ext cx="566928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Tax Invoice — GST compliant</a:t>
            </a:r>
            <a:r>
              <a:rPr sz="1100">
                <a:solidFill>
                  <a:srgbClr val="64748B"/>
                </a:solidFill>
                <a:latin typeface="Inter"/>
              </a:rPr>
              <a:t>  —  HSN codes + CGST/SGST/IGST split by buyer state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E-invoice IRN + QR</a:t>
            </a:r>
            <a:r>
              <a:rPr sz="1100">
                <a:solidFill>
                  <a:srgbClr val="64748B"/>
                </a:solidFill>
                <a:latin typeface="Inter"/>
              </a:rPr>
              <a:t>  —  auto-queued on trip completion · ClearTax / any GSP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PDF invoice download</a:t>
            </a:r>
            <a:r>
              <a:rPr sz="1100">
                <a:solidFill>
                  <a:srgbClr val="64748B"/>
                </a:solidFill>
                <a:latin typeface="Inter"/>
              </a:rPr>
              <a:t>  —  branded, dompdf-rendered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Razorpay payment link</a:t>
            </a:r>
            <a:r>
              <a:rPr sz="1100">
                <a:solidFill>
                  <a:srgbClr val="64748B"/>
                </a:solidFill>
                <a:latin typeface="Inter"/>
              </a:rPr>
              <a:t>  —  auto-sent via email + SMS + WhatsApp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Webhook reconciliation</a:t>
            </a:r>
            <a:r>
              <a:rPr sz="1100">
                <a:solidFill>
                  <a:srgbClr val="64748B"/>
                </a:solidFill>
                <a:latin typeface="Inter"/>
              </a:rPr>
              <a:t>  —  marks paid automatically · idempotent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1874519"/>
            <a:ext cx="548640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Income &amp; Expense ledger</a:t>
            </a:r>
            <a:r>
              <a:rPr sz="1100">
                <a:solidFill>
                  <a:srgbClr val="64748B"/>
                </a:solidFill>
                <a:latin typeface="Inter"/>
              </a:rPr>
              <a:t>  —  standalone + trip-linked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Customer dues / outstanding report</a:t>
            </a:r>
            <a:r>
              <a:rPr sz="1100">
                <a:solidFill>
                  <a:srgbClr val="64748B"/>
                </a:solidFill>
                <a:latin typeface="Inter"/>
              </a:rPr>
              <a:t>  —  per customer + aging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Tally XML export</a:t>
            </a:r>
            <a:r>
              <a:rPr sz="1100">
                <a:solidFill>
                  <a:srgbClr val="64748B"/>
                </a:solidFill>
                <a:latin typeface="Inter"/>
              </a:rPr>
              <a:t>  —  customers, invoices, payments — straight into Tally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FASTag CSV reconciliation</a:t>
            </a:r>
            <a:r>
              <a:rPr sz="1100">
                <a:solidFill>
                  <a:srgbClr val="64748B"/>
                </a:solidFill>
                <a:latin typeface="Inter"/>
              </a:rPr>
              <a:t>  —  toll charges auto-matched to trips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Multi-currency ready</a:t>
            </a:r>
            <a:r>
              <a:rPr sz="1100">
                <a:solidFill>
                  <a:srgbClr val="64748B"/>
                </a:solidFill>
                <a:latin typeface="Inter"/>
              </a:rPr>
              <a:t>  —  extend to USD / AED when needed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14 / 30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MODULE 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Financial &amp; Operational Intelligence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005840"/>
            <a:ext cx="11247120" cy="640080"/>
          </a:xfrm>
          <a:prstGeom prst="roundRect">
            <a:avLst>
              <a:gd name="adj" fmla="val 20000"/>
            </a:avLst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097280"/>
            <a:ext cx="1097280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0">
                <a:solidFill>
                  <a:srgbClr val="0F172A"/>
                </a:solidFill>
                <a:latin typeface="Inter"/>
              </a:rPr>
              <a:t>The C-suite views: profit per vehicle, per kilometre, per customer.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874519"/>
            <a:ext cx="566928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Cost-per-KM dashboard</a:t>
            </a:r>
            <a:r>
              <a:rPr sz="1100">
                <a:solidFill>
                  <a:srgbClr val="64748B"/>
                </a:solidFill>
                <a:latin typeface="Inter"/>
              </a:rPr>
              <a:t>  —  Fuel + Maintenance + Driver + Depreciation + Expenses per vehicle per month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Revenue-per-KM</a:t>
            </a:r>
            <a:r>
              <a:rPr sz="1100">
                <a:solidFill>
                  <a:srgbClr val="64748B"/>
                </a:solidFill>
                <a:latin typeface="Inter"/>
              </a:rPr>
              <a:t>  —  monthly margin by vehicle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Margin leaderboard</a:t>
            </a:r>
            <a:r>
              <a:rPr sz="1100">
                <a:solidFill>
                  <a:srgbClr val="64748B"/>
                </a:solidFill>
                <a:latin typeface="Inter"/>
              </a:rPr>
              <a:t>  —  top 10 profitable, bottom 10 loss-making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Lifetime TCO per vehicle</a:t>
            </a:r>
            <a:r>
              <a:rPr sz="1100">
                <a:solidFill>
                  <a:srgbClr val="64748B"/>
                </a:solidFill>
                <a:latin typeface="Inter"/>
              </a:rPr>
              <a:t>  —  full cost-of-ownership from purchase to today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ROI% + payback months remaining</a:t>
            </a:r>
            <a:r>
              <a:rPr sz="1100">
                <a:solidFill>
                  <a:srgbClr val="64748B"/>
                </a:solidFill>
                <a:latin typeface="Inter"/>
              </a:rPr>
              <a:t>  —  data-driven keep/sell/replace decisions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1874519"/>
            <a:ext cx="548640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Executive dashboard</a:t>
            </a:r>
            <a:r>
              <a:rPr sz="1100">
                <a:solidFill>
                  <a:srgbClr val="64748B"/>
                </a:solidFill>
                <a:latin typeface="Inter"/>
              </a:rPr>
              <a:t>  —  MTD &amp; YTD revenue, collected, expenses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Fleet utilization %</a:t>
            </a:r>
            <a:r>
              <a:rPr sz="1100">
                <a:solidFill>
                  <a:srgbClr val="64748B"/>
                </a:solidFill>
                <a:latin typeface="Inter"/>
              </a:rPr>
              <a:t>  —  active vehicles vs on-trip now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Customer churn rate (60-day)</a:t>
            </a:r>
            <a:r>
              <a:rPr sz="1100">
                <a:solidFill>
                  <a:srgbClr val="64748B"/>
                </a:solidFill>
                <a:latin typeface="Inter"/>
              </a:rPr>
              <a:t>  —  early-warning signal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12-month margin trend chart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Custom report builder</a:t>
            </a:r>
            <a:r>
              <a:rPr sz="1100">
                <a:solidFill>
                  <a:srgbClr val="64748B"/>
                </a:solidFill>
                <a:latin typeface="Inter"/>
              </a:rPr>
              <a:t>  —  pick entity, columns, filters, group-by, aggregate — save &amp; export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15 / 30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MODULE 11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Customer Self-Serve Portal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005840"/>
            <a:ext cx="11247120" cy="640080"/>
          </a:xfrm>
          <a:prstGeom prst="roundRect">
            <a:avLst>
              <a:gd name="adj" fmla="val 20000"/>
            </a:avLst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097280"/>
            <a:ext cx="1097280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0">
                <a:solidFill>
                  <a:srgbClr val="0F172A"/>
                </a:solidFill>
                <a:latin typeface="Inter"/>
              </a:rPr>
              <a:t>Your customers stop calling your dispatchers. They book, track, pay, rate — themselves.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874519"/>
            <a:ext cx="566928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Customer login</a:t>
            </a:r>
            <a:r>
              <a:rPr sz="1100">
                <a:solidFill>
                  <a:srgbClr val="64748B"/>
                </a:solidFill>
                <a:latin typeface="Inter"/>
              </a:rPr>
              <a:t>  —  email + password, branch-global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4-step online booking wizard</a:t>
            </a:r>
            <a:r>
              <a:rPr sz="1100">
                <a:solidFill>
                  <a:srgbClr val="64748B"/>
                </a:solidFill>
                <a:latin typeface="Inter"/>
              </a:rPr>
              <a:t>  —  pickup/drop · date/time · vehicle type · confirm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Rate-card-driven pricing</a:t>
            </a:r>
            <a:r>
              <a:rPr sz="1100">
                <a:solidFill>
                  <a:srgbClr val="64748B"/>
                </a:solidFill>
                <a:latin typeface="Inter"/>
              </a:rPr>
              <a:t>  —  per vehicle type — km rate, hourly rate, minimum fare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Live trip tracking on Google Maps</a:t>
            </a:r>
            <a:r>
              <a:rPr sz="1100">
                <a:solidFill>
                  <a:srgbClr val="64748B"/>
                </a:solidFill>
                <a:latin typeface="Inter"/>
              </a:rPr>
              <a:t>  —  consignee sees driver in real time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WhatsApp status updates</a:t>
            </a:r>
            <a:r>
              <a:rPr sz="1100">
                <a:solidFill>
                  <a:srgbClr val="64748B"/>
                </a:solidFill>
                <a:latin typeface="Inter"/>
              </a:rPr>
              <a:t>  —  Booked · Dispatched · In-transit · Delivered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1874519"/>
            <a:ext cx="548640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Post-trip rating + NPS</a:t>
            </a:r>
            <a:r>
              <a:rPr sz="1100">
                <a:solidFill>
                  <a:srgbClr val="64748B"/>
                </a:solidFill>
                <a:latin typeface="Inter"/>
              </a:rPr>
              <a:t>  —  emailed 2h after delivery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Invoice download from portal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Payment history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Mobile-responsive</a:t>
            </a:r>
            <a:r>
              <a:rPr sz="1100">
                <a:solidFill>
                  <a:srgbClr val="64748B"/>
                </a:solidFill>
                <a:latin typeface="Inter"/>
              </a:rPr>
              <a:t>  —  works on any phone browser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White-label-ready</a:t>
            </a:r>
            <a:r>
              <a:rPr sz="1100">
                <a:solidFill>
                  <a:srgbClr val="64748B"/>
                </a:solidFill>
                <a:latin typeface="Inter"/>
              </a:rPr>
              <a:t>  —  customise colors, logo, domain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16 / 30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MODULE 12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Driver Mobile App (PWA)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005840"/>
            <a:ext cx="11247120" cy="640080"/>
          </a:xfrm>
          <a:prstGeom prst="roundRect">
            <a:avLst>
              <a:gd name="adj" fmla="val 20000"/>
            </a:avLst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097280"/>
            <a:ext cx="1097280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0">
                <a:solidFill>
                  <a:srgbClr val="0F172A"/>
                </a:solidFill>
                <a:latin typeface="Inter"/>
              </a:rPr>
              <a:t>No Play Store install. No OS fragmentation. One URL — works on any phone.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874519"/>
            <a:ext cx="566928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OTP login</a:t>
            </a:r>
            <a:r>
              <a:rPr sz="1100">
                <a:solidFill>
                  <a:srgbClr val="64748B"/>
                </a:solidFill>
                <a:latin typeface="Inter"/>
              </a:rPr>
              <a:t>  —  mobile-based, SMS OTP, 30-day session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Today's trip list</a:t>
            </a:r>
            <a:r>
              <a:rPr sz="1100">
                <a:solidFill>
                  <a:srgbClr val="64748B"/>
                </a:solidFill>
                <a:latin typeface="Inter"/>
              </a:rPr>
              <a:t>  —  accept / reject / update status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Trip workflow buttons</a:t>
            </a:r>
            <a:r>
              <a:rPr sz="1100">
                <a:solidFill>
                  <a:srgbClr val="64748B"/>
                </a:solidFill>
                <a:latin typeface="Inter"/>
              </a:rPr>
              <a:t>  —  Start (with odometer) → Reached → Completed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ePOD capture</a:t>
            </a:r>
            <a:r>
              <a:rPr sz="1100">
                <a:solidFill>
                  <a:srgbClr val="64748B"/>
                </a:solidFill>
                <a:latin typeface="Inter"/>
              </a:rPr>
              <a:t>  —  signature canvas + delivery photo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DVIR wizard</a:t>
            </a:r>
            <a:r>
              <a:rPr sz="1100">
                <a:solidFill>
                  <a:srgbClr val="64748B"/>
                </a:solidFill>
                <a:latin typeface="Inter"/>
              </a:rPr>
              <a:t>  —  4 categories × photo evidence, 60-sec submit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1874519"/>
            <a:ext cx="548640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SOS button</a:t>
            </a:r>
            <a:r>
              <a:rPr sz="1100">
                <a:solidFill>
                  <a:srgbClr val="64748B"/>
                </a:solidFill>
                <a:latin typeface="Inter"/>
              </a:rPr>
              <a:t>  —  one tap → incident logged + WhatsApp to dispatcher with GPS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Expense submission</a:t>
            </a:r>
            <a:r>
              <a:rPr sz="1100">
                <a:solidFill>
                  <a:srgbClr val="64748B"/>
                </a:solidFill>
                <a:latin typeface="Inter"/>
              </a:rPr>
              <a:t>  —  category, amount, bill photo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Offline mode</a:t>
            </a:r>
            <a:r>
              <a:rPr sz="1100">
                <a:solidFill>
                  <a:srgbClr val="64748B"/>
                </a:solidFill>
                <a:latin typeface="Inter"/>
              </a:rPr>
              <a:t>  —  Service Worker + IndexedDB queue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Auto-sync when back online</a:t>
            </a:r>
            <a:r>
              <a:rPr sz="1100">
                <a:solidFill>
                  <a:srgbClr val="64748B"/>
                </a:solidFill>
                <a:latin typeface="Inter"/>
              </a:rPr>
              <a:t>  —  DVIR + ePOD + expenses replay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Installable</a:t>
            </a:r>
            <a:r>
              <a:rPr sz="1100">
                <a:solidFill>
                  <a:srgbClr val="64748B"/>
                </a:solidFill>
                <a:latin typeface="Inter"/>
              </a:rPr>
              <a:t>  —  add to home screen, standalone app feel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17 / 30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MODULE 13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Communications &amp; Automation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005840"/>
            <a:ext cx="11247120" cy="640080"/>
          </a:xfrm>
          <a:prstGeom prst="roundRect">
            <a:avLst>
              <a:gd name="adj" fmla="val 20000"/>
            </a:avLst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097280"/>
            <a:ext cx="1097280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0">
                <a:solidFill>
                  <a:srgbClr val="0F172A"/>
                </a:solidFill>
                <a:latin typeface="Inter"/>
              </a:rPr>
              <a:t>Multi-channel, template-driven, queued for reliability.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874519"/>
            <a:ext cx="566928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Email templates</a:t>
            </a:r>
            <a:r>
              <a:rPr sz="1100">
                <a:solidFill>
                  <a:srgbClr val="64748B"/>
                </a:solidFill>
                <a:latin typeface="Inter"/>
              </a:rPr>
              <a:t>  —  system-controlled, preview, test-send, logged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SMS via MSG91</a:t>
            </a:r>
            <a:r>
              <a:rPr sz="1100">
                <a:solidFill>
                  <a:srgbClr val="64748B"/>
                </a:solidFill>
                <a:latin typeface="Inter"/>
              </a:rPr>
              <a:t>  —  transactional route, DLT-compliant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WhatsApp via Meta Cloud API</a:t>
            </a:r>
            <a:r>
              <a:rPr sz="1100">
                <a:solidFill>
                  <a:srgbClr val="64748B"/>
                </a:solidFill>
                <a:latin typeface="Inter"/>
              </a:rPr>
              <a:t>  —  template messages + session replies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All dispatch queued + retried</a:t>
            </a:r>
            <a:r>
              <a:rPr sz="1100">
                <a:solidFill>
                  <a:srgbClr val="64748B"/>
                </a:solidFill>
                <a:latin typeface="Inter"/>
              </a:rPr>
              <a:t>  —  never miss a message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Auto-trigger on trip status change</a:t>
            </a:r>
            <a:r>
              <a:rPr sz="1100">
                <a:solidFill>
                  <a:srgbClr val="64748B"/>
                </a:solidFill>
                <a:latin typeface="Inter"/>
              </a:rPr>
              <a:t>  —  observer pattern, zero manual work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1874519"/>
            <a:ext cx="548640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Notification logs</a:t>
            </a:r>
            <a:r>
              <a:rPr sz="1100">
                <a:solidFill>
                  <a:srgbClr val="64748B"/>
                </a:solidFill>
                <a:latin typeface="Inter"/>
              </a:rPr>
              <a:t>  —  every message sent, with status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Document-expiry ladder</a:t>
            </a:r>
            <a:r>
              <a:rPr sz="1100">
                <a:solidFill>
                  <a:srgbClr val="64748B"/>
                </a:solidFill>
                <a:latin typeface="Inter"/>
              </a:rPr>
              <a:t>  —  T-60 / T-30 / T-7 / T-1 days automated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Reminder builder</a:t>
            </a:r>
            <a:r>
              <a:rPr sz="1100">
                <a:solidFill>
                  <a:srgbClr val="64748B"/>
                </a:solidFill>
                <a:latin typeface="Inter"/>
              </a:rPr>
              <a:t>  —  schedule any custom alert against any entity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Delivery receipts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Template variables</a:t>
            </a:r>
            <a:r>
              <a:rPr sz="1100">
                <a:solidFill>
                  <a:srgbClr val="64748B"/>
                </a:solidFill>
                <a:latin typeface="Inter"/>
              </a:rPr>
              <a:t>  —  {{driver.name}}, {{trip.tracking_code}}, etc.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18 / 30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MODULE 14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IoT &amp; Telemetry Ingestion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005840"/>
            <a:ext cx="11247120" cy="640080"/>
          </a:xfrm>
          <a:prstGeom prst="roundRect">
            <a:avLst>
              <a:gd name="adj" fmla="val 20000"/>
            </a:avLst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097280"/>
            <a:ext cx="1097280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0">
                <a:solidFill>
                  <a:srgbClr val="0F172A"/>
                </a:solidFill>
                <a:latin typeface="Inter"/>
              </a:rPr>
              <a:t>Your fleet's hardware — sensors, cameras, trackers — all feed into one data lake.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874519"/>
            <a:ext cx="566928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Dashcam event webhooks</a:t>
            </a:r>
            <a:r>
              <a:rPr sz="1100">
                <a:solidFill>
                  <a:srgbClr val="64748B"/>
                </a:solidFill>
                <a:latin typeface="Inter"/>
              </a:rPr>
              <a:t>  —  Jimi · Streamax · Howen — pluggable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Event types handled</a:t>
            </a:r>
            <a:r>
              <a:rPr sz="1100">
                <a:solidFill>
                  <a:srgbClr val="64748B"/>
                </a:solidFill>
                <a:latin typeface="Inter"/>
              </a:rPr>
              <a:t>  —  Harsh brake · Collision · Fatigue · Distraction · Unbelted · Phone use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Video URL + thumbnail stored</a:t>
            </a:r>
            <a:r>
              <a:rPr sz="1100">
                <a:solidFill>
                  <a:srgbClr val="64748B"/>
                </a:solidFill>
                <a:latin typeface="Inter"/>
              </a:rPr>
              <a:t>  —  click-through from driver scorecard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Signature verification</a:t>
            </a:r>
            <a:r>
              <a:rPr sz="1100">
                <a:solidFill>
                  <a:srgbClr val="64748B"/>
                </a:solidFill>
                <a:latin typeface="Inter"/>
              </a:rPr>
              <a:t>  —  HMAC per provider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Auto-link to vehicle</a:t>
            </a:r>
            <a:r>
              <a:rPr sz="1100">
                <a:solidFill>
                  <a:srgbClr val="64748B"/>
                </a:solidFill>
                <a:latin typeface="Inter"/>
              </a:rPr>
              <a:t>  —  via traccar_device_id mapping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1874519"/>
            <a:ext cx="548640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Cold-chain temperature sensors</a:t>
            </a:r>
            <a:r>
              <a:rPr sz="1100">
                <a:solidFill>
                  <a:srgbClr val="64748B"/>
                </a:solidFill>
                <a:latin typeface="Inter"/>
              </a:rPr>
              <a:t>  —  POST /api/iot/temp with Sanctum token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Band-deviation alerts</a:t>
            </a:r>
            <a:r>
              <a:rPr sz="1100">
                <a:solidFill>
                  <a:srgbClr val="64748B"/>
                </a:solidFill>
                <a:latin typeface="Inter"/>
              </a:rPr>
              <a:t>  —  if temp &gt; config band for &gt;5 min during trip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Tyre pressure from Traccar</a:t>
            </a:r>
            <a:r>
              <a:rPr sz="1100">
                <a:solidFill>
                  <a:srgbClr val="64748B"/>
                </a:solidFill>
                <a:latin typeface="Inter"/>
              </a:rPr>
              <a:t>  —  per-position: FL/FR/RL/RR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Battery level telemetry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Fuel level sensor reads</a:t>
            </a:r>
            <a:r>
              <a:rPr sz="1100">
                <a:solidFill>
                  <a:srgbClr val="64748B"/>
                </a:solidFill>
                <a:latin typeface="Inter"/>
              </a:rPr>
              <a:t>  —  cross-check against fuel fill log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19 / 30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PRESENTATION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Agenda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2000" b="1">
                <a:solidFill>
                  <a:srgbClr val="F59E0B"/>
                </a:solidFill>
                <a:latin typeface="Inter"/>
              </a:rPr>
              <a:t>▸  </a:t>
            </a:r>
            <a:r>
              <a:rPr sz="2000" b="1">
                <a:solidFill>
                  <a:srgbClr val="0F172A"/>
                </a:solidFill>
                <a:latin typeface="Inter"/>
              </a:rPr>
              <a:t>The pain of running a fleet without digital control</a:t>
            </a:r>
          </a:p>
          <a:p>
            <a:pPr>
              <a:spcAft>
                <a:spcPts val="600"/>
              </a:spcAft>
            </a:pPr>
            <a:r>
              <a:rPr sz="2000" b="1">
                <a:solidFill>
                  <a:srgbClr val="F59E0B"/>
                </a:solidFill>
                <a:latin typeface="Inter"/>
              </a:rPr>
              <a:t>▸  </a:t>
            </a:r>
            <a:r>
              <a:rPr sz="2000" b="1">
                <a:solidFill>
                  <a:srgbClr val="0F172A"/>
                </a:solidFill>
                <a:latin typeface="Inter"/>
              </a:rPr>
              <a:t>ACUINT VMS — one platform, fifteen modules</a:t>
            </a:r>
          </a:p>
          <a:p>
            <a:pPr>
              <a:spcAft>
                <a:spcPts val="600"/>
              </a:spcAft>
            </a:pPr>
            <a:r>
              <a:rPr sz="2000" b="1">
                <a:solidFill>
                  <a:srgbClr val="F59E0B"/>
                </a:solidFill>
                <a:latin typeface="Inter"/>
              </a:rPr>
              <a:t>▸  </a:t>
            </a:r>
            <a:r>
              <a:rPr sz="2000" b="1">
                <a:solidFill>
                  <a:srgbClr val="0F172A"/>
                </a:solidFill>
                <a:latin typeface="Inter"/>
              </a:rPr>
              <a:t>Deep-dive: fleet, drivers, customers, money, intelligence</a:t>
            </a:r>
          </a:p>
          <a:p>
            <a:pPr>
              <a:spcAft>
                <a:spcPts val="600"/>
              </a:spcAft>
            </a:pPr>
            <a:r>
              <a:rPr sz="2000" b="1">
                <a:solidFill>
                  <a:srgbClr val="F59E0B"/>
                </a:solidFill>
                <a:latin typeface="Inter"/>
              </a:rPr>
              <a:t>▸  </a:t>
            </a:r>
            <a:r>
              <a:rPr sz="2000" b="1">
                <a:solidFill>
                  <a:srgbClr val="0F172A"/>
                </a:solidFill>
                <a:latin typeface="Inter"/>
              </a:rPr>
              <a:t>Driver mobile app &amp; customer self-serve portal</a:t>
            </a:r>
          </a:p>
          <a:p>
            <a:pPr>
              <a:spcAft>
                <a:spcPts val="600"/>
              </a:spcAft>
            </a:pPr>
            <a:r>
              <a:rPr sz="2000" b="1">
                <a:solidFill>
                  <a:srgbClr val="F59E0B"/>
                </a:solidFill>
                <a:latin typeface="Inter"/>
              </a:rPr>
              <a:t>▸  </a:t>
            </a:r>
            <a:r>
              <a:rPr sz="2000" b="1">
                <a:solidFill>
                  <a:srgbClr val="0F172A"/>
                </a:solidFill>
                <a:latin typeface="Inter"/>
              </a:rPr>
              <a:t>Integrations that work in India out of the box</a:t>
            </a:r>
          </a:p>
          <a:p>
            <a:pPr>
              <a:spcAft>
                <a:spcPts val="600"/>
              </a:spcAft>
            </a:pPr>
            <a:r>
              <a:rPr sz="2000" b="1">
                <a:solidFill>
                  <a:srgbClr val="F59E0B"/>
                </a:solidFill>
                <a:latin typeface="Inter"/>
              </a:rPr>
              <a:t>▸  </a:t>
            </a:r>
            <a:r>
              <a:rPr sz="2000" b="1">
                <a:solidFill>
                  <a:srgbClr val="0F172A"/>
                </a:solidFill>
                <a:latin typeface="Inter"/>
              </a:rPr>
              <a:t>Security, audit, and enterprise-grade architecture</a:t>
            </a:r>
          </a:p>
          <a:p>
            <a:pPr>
              <a:spcAft>
                <a:spcPts val="600"/>
              </a:spcAft>
            </a:pPr>
            <a:r>
              <a:rPr sz="2000" b="1">
                <a:solidFill>
                  <a:srgbClr val="F59E0B"/>
                </a:solidFill>
                <a:latin typeface="Inter"/>
              </a:rPr>
              <a:t>▸  </a:t>
            </a:r>
            <a:r>
              <a:rPr sz="2000" b="1">
                <a:solidFill>
                  <a:srgbClr val="0F172A"/>
                </a:solidFill>
                <a:latin typeface="Inter"/>
              </a:rPr>
              <a:t>Why ACUINT vs alternatives</a:t>
            </a:r>
          </a:p>
          <a:p>
            <a:pPr>
              <a:spcAft>
                <a:spcPts val="600"/>
              </a:spcAft>
            </a:pPr>
            <a:r>
              <a:rPr sz="2000" b="1">
                <a:solidFill>
                  <a:srgbClr val="F59E0B"/>
                </a:solidFill>
                <a:latin typeface="Inter"/>
              </a:rPr>
              <a:t>▸  </a:t>
            </a:r>
            <a:r>
              <a:rPr sz="2000" b="1">
                <a:solidFill>
                  <a:srgbClr val="0F172A"/>
                </a:solidFill>
                <a:latin typeface="Inter"/>
              </a:rPr>
              <a:t>Next steps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2 / 30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MODULE 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Enterprise Security &amp; Compliance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005840"/>
            <a:ext cx="11247120" cy="640080"/>
          </a:xfrm>
          <a:prstGeom prst="roundRect">
            <a:avLst>
              <a:gd name="adj" fmla="val 20000"/>
            </a:avLst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097280"/>
            <a:ext cx="1097280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0">
                <a:solidFill>
                  <a:srgbClr val="0F172A"/>
                </a:solidFill>
                <a:latin typeface="Inter"/>
              </a:rPr>
              <a:t>Built to the security posture a serious fleet operator — or their insurer — will audit.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874519"/>
            <a:ext cx="566928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Role-based access control</a:t>
            </a:r>
            <a:r>
              <a:rPr sz="1100">
                <a:solidFill>
                  <a:srgbClr val="64748B"/>
                </a:solidFill>
                <a:latin typeface="Inter"/>
              </a:rPr>
              <a:t>  —  5 roles (Super Admin · Admin · Fleet Manager · Accountant · Operator)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100+ granular permissions (Spatie)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2FA (TOTP / Google Authenticator)</a:t>
            </a:r>
            <a:r>
              <a:rPr sz="1100">
                <a:solidFill>
                  <a:srgbClr val="64748B"/>
                </a:solidFill>
                <a:latin typeface="Inter"/>
              </a:rPr>
              <a:t>  —  with recovery codes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Google SSO</a:t>
            </a:r>
            <a:r>
              <a:rPr sz="1100">
                <a:solidFill>
                  <a:srgbClr val="64748B"/>
                </a:solidFill>
                <a:latin typeface="Inter"/>
              </a:rPr>
              <a:t>  —  via OAuth 2 — SAML/Okta on roadmap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Scoped API keys (Sanctum)</a:t>
            </a:r>
            <a:r>
              <a:rPr sz="1100">
                <a:solidFill>
                  <a:srgbClr val="64748B"/>
                </a:solidFill>
                <a:latin typeface="Inter"/>
              </a:rPr>
              <a:t>  —  abilities + expiry + per-key rate limit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1874519"/>
            <a:ext cx="548640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Audit trail on every mutation</a:t>
            </a:r>
            <a:r>
              <a:rPr sz="1100">
                <a:solidFill>
                  <a:srgbClr val="64748B"/>
                </a:solidFill>
                <a:latin typeface="Inter"/>
              </a:rPr>
              <a:t>  —  Spatie activitylog — 7 core models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Approval workflows</a:t>
            </a:r>
            <a:r>
              <a:rPr sz="1100">
                <a:solidFill>
                  <a:srgbClr val="64748B"/>
                </a:solidFill>
                <a:latin typeface="Inter"/>
              </a:rPr>
              <a:t>  —  e.g., expense &gt; ₹10k needs manager sign-off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Rate limiting</a:t>
            </a:r>
            <a:r>
              <a:rPr sz="1100">
                <a:solidFill>
                  <a:srgbClr val="64748B"/>
                </a:solidFill>
                <a:latin typeface="Inter"/>
              </a:rPr>
              <a:t>  —  on login + customer login + API endpoints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Database backups</a:t>
            </a:r>
            <a:r>
              <a:rPr sz="1100">
                <a:solidFill>
                  <a:srgbClr val="64748B"/>
                </a:solidFill>
                <a:latin typeface="Inter"/>
              </a:rPr>
              <a:t>  —  on-demand + scheduled · download, restore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Multi-branch data partitioning</a:t>
            </a:r>
            <a:r>
              <a:rPr sz="1100">
                <a:solidFill>
                  <a:srgbClr val="64748B"/>
                </a:solidFill>
                <a:latin typeface="Inter"/>
              </a:rPr>
              <a:t>  —  feature-flagged, row-level scoping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20 / 30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AUTOMATION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Automation: 8 scheduled jobs running 24/7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097280"/>
            <a:ext cx="11247120" cy="594360"/>
          </a:xfrm>
          <a:prstGeom prst="roundRect">
            <a:avLst>
              <a:gd name="adj" fmla="val 15000"/>
            </a:avLst>
          </a:prstGeom>
          <a:solidFill>
            <a:srgbClr val="F1F5F9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170432"/>
            <a:ext cx="146304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100" b="1">
                <a:solidFill>
                  <a:srgbClr val="D97706"/>
                </a:solidFill>
                <a:latin typeface="Inter"/>
              </a:rPr>
              <a:t>Every 2 min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0" y="1170432"/>
            <a:ext cx="27432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>
                <a:solidFill>
                  <a:srgbClr val="0F172A"/>
                </a:solidFill>
                <a:latin typeface="Inter"/>
              </a:rPr>
              <a:t>Traccar GPS sync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12080" y="1170432"/>
            <a:ext cx="6400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Pulls new positions · writes to positions + geofence_events · runs point-in-polygon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1764792"/>
            <a:ext cx="11247120" cy="59436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1837944"/>
            <a:ext cx="146304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100" b="1">
                <a:solidFill>
                  <a:srgbClr val="D97706"/>
                </a:solidFill>
                <a:latin typeface="Inter"/>
              </a:rPr>
              <a:t>Every 5 min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86000" y="1837944"/>
            <a:ext cx="27432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>
                <a:solidFill>
                  <a:srgbClr val="0F172A"/>
                </a:solidFill>
                <a:latin typeface="Inter"/>
              </a:rPr>
              <a:t>Position analytics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12080" y="1837944"/>
            <a:ext cx="6400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Scans recent positions · emits overspeed / deviation / idle events to driver_events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2432304"/>
            <a:ext cx="11247120" cy="594360"/>
          </a:xfrm>
          <a:prstGeom prst="roundRect">
            <a:avLst>
              <a:gd name="adj" fmla="val 15000"/>
            </a:avLst>
          </a:prstGeom>
          <a:solidFill>
            <a:srgbClr val="F1F5F9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2505456"/>
            <a:ext cx="146304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100" b="1">
                <a:solidFill>
                  <a:srgbClr val="D97706"/>
                </a:solidFill>
                <a:latin typeface="Inter"/>
              </a:rPr>
              <a:t>Daily 00:05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86000" y="2505456"/>
            <a:ext cx="27432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>
                <a:solidFill>
                  <a:srgbClr val="0F172A"/>
                </a:solidFill>
                <a:latin typeface="Inter"/>
              </a:rPr>
              <a:t>Recurring trip generator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12080" y="2505456"/>
            <a:ext cx="6400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Creates tomorrow's trips from active templates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3099816"/>
            <a:ext cx="11247120" cy="59436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3172968"/>
            <a:ext cx="146304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100" b="1">
                <a:solidFill>
                  <a:srgbClr val="D97706"/>
                </a:solidFill>
                <a:latin typeface="Inter"/>
              </a:rPr>
              <a:t>Daily 02:15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86000" y="3172968"/>
            <a:ext cx="27432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>
                <a:solidFill>
                  <a:srgbClr val="0F172A"/>
                </a:solidFill>
                <a:latin typeface="Inter"/>
              </a:rPr>
              <a:t>Fuel anomaly detector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12080" y="3172968"/>
            <a:ext cx="6400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Compares fuel fill vs expected (odo delta ÷ mileage) · flags &gt;30% excess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57200" y="3767328"/>
            <a:ext cx="11247120" cy="594360"/>
          </a:xfrm>
          <a:prstGeom prst="roundRect">
            <a:avLst>
              <a:gd name="adj" fmla="val 15000"/>
            </a:avLst>
          </a:prstGeom>
          <a:solidFill>
            <a:srgbClr val="F1F5F9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0080" y="3840480"/>
            <a:ext cx="146304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100" b="1">
                <a:solidFill>
                  <a:srgbClr val="D97706"/>
                </a:solidFill>
                <a:latin typeface="Inter"/>
              </a:rPr>
              <a:t>Daily 06:00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86000" y="3840480"/>
            <a:ext cx="27432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>
                <a:solidFill>
                  <a:srgbClr val="0F172A"/>
                </a:solidFill>
                <a:latin typeface="Inter"/>
              </a:rPr>
              <a:t>Preventive maintenance scheduler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212080" y="3840480"/>
            <a:ext cx="6400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Creates scheduled work orders when km or time interval elapses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57200" y="4434840"/>
            <a:ext cx="11247120" cy="59436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" y="4507992"/>
            <a:ext cx="146304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100" b="1">
                <a:solidFill>
                  <a:srgbClr val="D97706"/>
                </a:solidFill>
                <a:latin typeface="Inter"/>
              </a:rPr>
              <a:t>Daily 09:00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286000" y="4507992"/>
            <a:ext cx="27432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>
                <a:solidFill>
                  <a:srgbClr val="0F172A"/>
                </a:solidFill>
                <a:latin typeface="Inter"/>
              </a:rPr>
              <a:t>Document expiry notifier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212080" y="4507992"/>
            <a:ext cx="6400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T-60 / T-30 / T-7 / T-1 escalation ladder · SMS + WhatsApp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57200" y="5102352"/>
            <a:ext cx="11247120" cy="594360"/>
          </a:xfrm>
          <a:prstGeom prst="roundRect">
            <a:avLst>
              <a:gd name="adj" fmla="val 15000"/>
            </a:avLst>
          </a:prstGeom>
          <a:solidFill>
            <a:srgbClr val="F1F5F9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40080" y="5175504"/>
            <a:ext cx="146304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100" b="1">
                <a:solidFill>
                  <a:srgbClr val="D97706"/>
                </a:solidFill>
                <a:latin typeface="Inter"/>
              </a:rPr>
              <a:t>Daily 00:00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86000" y="5175504"/>
            <a:ext cx="27432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>
                <a:solidFill>
                  <a:srgbClr val="0F172A"/>
                </a:solidFill>
                <a:latin typeface="Inter"/>
              </a:rPr>
              <a:t>Failed-job cleanup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212080" y="5175504"/>
            <a:ext cx="6400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Trims queue tables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457200" y="5769864"/>
            <a:ext cx="11247120" cy="59436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40080" y="5843016"/>
            <a:ext cx="146304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100" b="1">
                <a:solidFill>
                  <a:srgbClr val="D97706"/>
                </a:solidFill>
                <a:latin typeface="Inter"/>
              </a:rPr>
              <a:t>Weekly Sun 03:00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286000" y="5843016"/>
            <a:ext cx="27432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>
                <a:solidFill>
                  <a:srgbClr val="0F172A"/>
                </a:solidFill>
                <a:latin typeface="Inter"/>
              </a:rPr>
              <a:t>Activity log prune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212080" y="5843016"/>
            <a:ext cx="6400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Keeps audit log from ballooning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21 / 30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ECOSYSTEM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Integrations that work in India — day one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051560"/>
            <a:ext cx="2788920" cy="12801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188720"/>
            <a:ext cx="4572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0">
                <a:solidFill>
                  <a:srgbClr val="0F172A"/>
                </a:solidFill>
                <a:latin typeface="Inter"/>
              </a:rPr>
              <a:t>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34440" y="1188720"/>
            <a:ext cx="187452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>
                <a:solidFill>
                  <a:srgbClr val="0F172A"/>
                </a:solidFill>
                <a:latin typeface="Inter"/>
              </a:rPr>
              <a:t>Traccar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34440" y="1463040"/>
            <a:ext cx="1874520" cy="2286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1">
                <a:solidFill>
                  <a:srgbClr val="D97706"/>
                </a:solidFill>
                <a:latin typeface="Inter"/>
              </a:rPr>
              <a:t>GPS / Telematics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1828800"/>
            <a:ext cx="25146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200+ device models · open-source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337560" y="1051560"/>
            <a:ext cx="2788920" cy="12801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520440" y="1188720"/>
            <a:ext cx="4572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0">
                <a:solidFill>
                  <a:srgbClr val="0F172A"/>
                </a:solidFill>
                <a:latin typeface="Inter"/>
              </a:rPr>
              <a:t>💳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14800" y="1188720"/>
            <a:ext cx="187452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>
                <a:solidFill>
                  <a:srgbClr val="0F172A"/>
                </a:solidFill>
                <a:latin typeface="Inter"/>
              </a:rPr>
              <a:t>Razorpay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14800" y="1463040"/>
            <a:ext cx="1874520" cy="2286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1">
                <a:solidFill>
                  <a:srgbClr val="D97706"/>
                </a:solidFill>
                <a:latin typeface="Inter"/>
              </a:rPr>
              <a:t>Payment Gateway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20440" y="1828800"/>
            <a:ext cx="25146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Payment links · webhook reconcile · UPI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17920" y="1051560"/>
            <a:ext cx="2788920" cy="12801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0" y="1188720"/>
            <a:ext cx="4572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0">
                <a:solidFill>
                  <a:srgbClr val="0F172A"/>
                </a:solidFill>
                <a:latin typeface="Inter"/>
              </a:rPr>
              <a:t>🧾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95160" y="1188720"/>
            <a:ext cx="187452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>
                <a:solidFill>
                  <a:srgbClr val="0F172A"/>
                </a:solidFill>
                <a:latin typeface="Inter"/>
              </a:rPr>
              <a:t>ClearTax / GSP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95160" y="1463040"/>
            <a:ext cx="1874520" cy="2286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1">
                <a:solidFill>
                  <a:srgbClr val="D97706"/>
                </a:solidFill>
                <a:latin typeface="Inter"/>
              </a:rPr>
              <a:t>GST E-Invoice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1828800"/>
            <a:ext cx="25146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IRN + QR · B2B invoice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9098280" y="1051560"/>
            <a:ext cx="2788920" cy="12801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281160" y="1188720"/>
            <a:ext cx="4572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0">
                <a:solidFill>
                  <a:srgbClr val="0F172A"/>
                </a:solidFill>
                <a:latin typeface="Inter"/>
              </a:rPr>
              <a:t>📱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875520" y="1188720"/>
            <a:ext cx="187452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>
                <a:solidFill>
                  <a:srgbClr val="0F172A"/>
                </a:solidFill>
                <a:latin typeface="Inter"/>
              </a:rPr>
              <a:t>MSG91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875520" y="1463040"/>
            <a:ext cx="1874520" cy="2286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1">
                <a:solidFill>
                  <a:srgbClr val="D97706"/>
                </a:solidFill>
                <a:latin typeface="Inter"/>
              </a:rPr>
              <a:t>SMS Gateway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281160" y="1828800"/>
            <a:ext cx="25146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DLT-registered · transactional route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57200" y="2423160"/>
            <a:ext cx="2788920" cy="12801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" y="2560320"/>
            <a:ext cx="4572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0">
                <a:solidFill>
                  <a:srgbClr val="0F172A"/>
                </a:solidFill>
                <a:latin typeface="Inter"/>
              </a:rPr>
              <a:t>💬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234440" y="2560320"/>
            <a:ext cx="187452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>
                <a:solidFill>
                  <a:srgbClr val="0F172A"/>
                </a:solidFill>
                <a:latin typeface="Inter"/>
              </a:rPr>
              <a:t>Meta WhatsApp Business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234440" y="2834640"/>
            <a:ext cx="1874520" cy="2286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1">
                <a:solidFill>
                  <a:srgbClr val="D97706"/>
                </a:solidFill>
                <a:latin typeface="Inter"/>
              </a:rPr>
              <a:t>Customer chat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0080" y="3200400"/>
            <a:ext cx="25146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Cloud API · template messages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337560" y="2423160"/>
            <a:ext cx="2788920" cy="12801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520440" y="2560320"/>
            <a:ext cx="4572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0">
                <a:solidFill>
                  <a:srgbClr val="0F172A"/>
                </a:solidFill>
                <a:latin typeface="Inter"/>
              </a:rPr>
              <a:t>🗺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14800" y="2560320"/>
            <a:ext cx="187452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>
                <a:solidFill>
                  <a:srgbClr val="0F172A"/>
                </a:solidFill>
                <a:latin typeface="Inter"/>
              </a:rPr>
              <a:t>Google Maps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114800" y="2834640"/>
            <a:ext cx="1874520" cy="2286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1">
                <a:solidFill>
                  <a:srgbClr val="D97706"/>
                </a:solidFill>
                <a:latin typeface="Inter"/>
              </a:rPr>
              <a:t>Maps &amp; Routing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520440" y="3200400"/>
            <a:ext cx="25146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Drawing API · distance matrix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217920" y="2423160"/>
            <a:ext cx="2788920" cy="12801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400800" y="2560320"/>
            <a:ext cx="4572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0">
                <a:solidFill>
                  <a:srgbClr val="0F172A"/>
                </a:solidFill>
                <a:latin typeface="Inter"/>
              </a:rPr>
              <a:t>📊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995160" y="2560320"/>
            <a:ext cx="187452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>
                <a:solidFill>
                  <a:srgbClr val="0F172A"/>
                </a:solidFill>
                <a:latin typeface="Inter"/>
              </a:rPr>
              <a:t>Tally ERP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995160" y="2834640"/>
            <a:ext cx="1874520" cy="2286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1">
                <a:solidFill>
                  <a:srgbClr val="D97706"/>
                </a:solidFill>
                <a:latin typeface="Inter"/>
              </a:rPr>
              <a:t>Accounting Export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400800" y="3200400"/>
            <a:ext cx="25146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XML import format · ledgers + vouchers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9098280" y="2423160"/>
            <a:ext cx="2788920" cy="12801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9281160" y="2560320"/>
            <a:ext cx="4572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0">
                <a:solidFill>
                  <a:srgbClr val="0F172A"/>
                </a:solidFill>
                <a:latin typeface="Inter"/>
              </a:rPr>
              <a:t>🛣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875520" y="2560320"/>
            <a:ext cx="187452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>
                <a:solidFill>
                  <a:srgbClr val="0F172A"/>
                </a:solidFill>
                <a:latin typeface="Inter"/>
              </a:rPr>
              <a:t>FASTag (NETC)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875520" y="2834640"/>
            <a:ext cx="1874520" cy="2286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1">
                <a:solidFill>
                  <a:srgbClr val="D97706"/>
                </a:solidFill>
                <a:latin typeface="Inter"/>
              </a:rPr>
              <a:t>Toll Reconciliation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281160" y="3200400"/>
            <a:ext cx="25146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CSV import · auto trip match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457200" y="3794760"/>
            <a:ext cx="2788920" cy="12801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640080" y="3931920"/>
            <a:ext cx="4572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0">
                <a:solidFill>
                  <a:srgbClr val="0F172A"/>
                </a:solidFill>
                <a:latin typeface="Inter"/>
              </a:rPr>
              <a:t>🔐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234440" y="3931920"/>
            <a:ext cx="187452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>
                <a:solidFill>
                  <a:srgbClr val="0F172A"/>
                </a:solidFill>
                <a:latin typeface="Inter"/>
              </a:rPr>
              <a:t>Google SSO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234440" y="4206240"/>
            <a:ext cx="1874520" cy="2286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1">
                <a:solidFill>
                  <a:srgbClr val="D97706"/>
                </a:solidFill>
                <a:latin typeface="Inter"/>
              </a:rPr>
              <a:t>Enterprise Auth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40080" y="4572000"/>
            <a:ext cx="25146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OAuth 2 · Workspace compatible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3337560" y="3794760"/>
            <a:ext cx="2788920" cy="12801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3520440" y="3931920"/>
            <a:ext cx="4572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0">
                <a:solidFill>
                  <a:srgbClr val="0F172A"/>
                </a:solidFill>
                <a:latin typeface="Inter"/>
              </a:rPr>
              <a:t>📹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114800" y="3931920"/>
            <a:ext cx="187452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>
                <a:solidFill>
                  <a:srgbClr val="0F172A"/>
                </a:solidFill>
                <a:latin typeface="Inter"/>
              </a:rPr>
              <a:t>Dashcam (Jimi/Streamax)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114800" y="4206240"/>
            <a:ext cx="1874520" cy="2286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1">
                <a:solidFill>
                  <a:srgbClr val="D97706"/>
                </a:solidFill>
                <a:latin typeface="Inter"/>
              </a:rPr>
              <a:t>Video Telematics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520440" y="4572000"/>
            <a:ext cx="25146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Webhook ingest · signed payload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6217920" y="3794760"/>
            <a:ext cx="2788920" cy="12801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6400800" y="3931920"/>
            <a:ext cx="4572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0">
                <a:solidFill>
                  <a:srgbClr val="0F172A"/>
                </a:solidFill>
                <a:latin typeface="Inter"/>
              </a:rPr>
              <a:t>🧊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995160" y="3931920"/>
            <a:ext cx="187452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>
                <a:solidFill>
                  <a:srgbClr val="0F172A"/>
                </a:solidFill>
                <a:latin typeface="Inter"/>
              </a:rPr>
              <a:t>IoT Temp Sensors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995160" y="4206240"/>
            <a:ext cx="1874520" cy="2286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1">
                <a:solidFill>
                  <a:srgbClr val="D97706"/>
                </a:solidFill>
                <a:latin typeface="Inter"/>
              </a:rPr>
              <a:t>Cold Chain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400800" y="4572000"/>
            <a:ext cx="25146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REST API · Sanctum-secured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9098280" y="3794760"/>
            <a:ext cx="2788920" cy="128016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9281160" y="3931920"/>
            <a:ext cx="4572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0">
                <a:solidFill>
                  <a:srgbClr val="0F172A"/>
                </a:solidFill>
                <a:latin typeface="Inter"/>
              </a:rPr>
              <a:t>🔌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875520" y="3931920"/>
            <a:ext cx="187452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>
                <a:solidFill>
                  <a:srgbClr val="0F172A"/>
                </a:solidFill>
                <a:latin typeface="Inter"/>
              </a:rPr>
              <a:t>REST API (Sanctum)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9875520" y="4206240"/>
            <a:ext cx="1874520" cy="2286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1">
                <a:solidFill>
                  <a:srgbClr val="D97706"/>
                </a:solidFill>
                <a:latin typeface="Inter"/>
              </a:rPr>
              <a:t>Third-party integration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9281160" y="4572000"/>
            <a:ext cx="251460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Scoped token · rate-limited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22 / 30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UNDER THE HOOD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Architecture built for scale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234440"/>
            <a:ext cx="11247120" cy="1097280"/>
          </a:xfrm>
          <a:prstGeom prst="roundRect">
            <a:avLst>
              <a:gd name="adj" fmla="val 12000"/>
            </a:avLst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371600"/>
            <a:ext cx="274320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Inter"/>
              </a:rPr>
              <a:t>Presentation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691640"/>
            <a:ext cx="10515600" cy="5943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0">
                <a:solidFill>
                  <a:srgbClr val="FFFFFF"/>
                </a:solidFill>
                <a:latin typeface="Inter"/>
              </a:rPr>
              <a:t>Blade + Alpine + Livewire  ·  Mobile PWA (Service Worker + IndexedDB)  ·  Chart.js  ·  Google Maps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2514600"/>
            <a:ext cx="11247120" cy="1097280"/>
          </a:xfrm>
          <a:prstGeom prst="roundRect">
            <a:avLst>
              <a:gd name="adj" fmla="val 12000"/>
            </a:avLst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2651760"/>
            <a:ext cx="274320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Inter"/>
              </a:rPr>
              <a:t>Application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2971800"/>
            <a:ext cx="10515600" cy="5943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0">
                <a:solidFill>
                  <a:srgbClr val="FFFFFF"/>
                </a:solidFill>
                <a:latin typeface="Inter"/>
              </a:rPr>
              <a:t>Laravel 11.31  ·  260+ routes  ·  Spatie Activitylog + Permissions  ·  Sanctum API  ·  30+ Eloquent models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3794760"/>
            <a:ext cx="11247120" cy="1097280"/>
          </a:xfrm>
          <a:prstGeom prst="roundRect">
            <a:avLst>
              <a:gd name="adj" fmla="val 12000"/>
            </a:avLst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20" y="3931920"/>
            <a:ext cx="274320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Inter"/>
              </a:rPr>
              <a:t>Data + Infra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4251960"/>
            <a:ext cx="10515600" cy="5943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0">
                <a:solidFill>
                  <a:srgbClr val="FFFFFF"/>
                </a:solidFill>
                <a:latin typeface="Inter"/>
              </a:rPr>
              <a:t>MariaDB (30+ tables, typed + FK-enforced)  ·  Redis (cache, session, queue)  ·  systemd queue worker  ·  Nginx + HTTPS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5120640"/>
            <a:ext cx="10972800" cy="3200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1">
                <a:solidFill>
                  <a:srgbClr val="D97706"/>
                </a:solidFill>
                <a:latin typeface="Inter"/>
              </a:rPr>
              <a:t>Cross-cutting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5486400"/>
            <a:ext cx="11247120" cy="11887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0">
                <a:solidFill>
                  <a:srgbClr val="0F172A"/>
                </a:solidFill>
                <a:latin typeface="Inter"/>
              </a:rPr>
              <a:t>8 scheduled background jobs  ·  bcrypt + 2FA  ·  Full audit trail  ·  Auto-commit to GitHub every 5 min (disaster recovery)  ·  Feature-flagged multi-branch  ·  Rate-limited endpoints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23 / 30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THE DIFFERENTIATOR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Why ACUINT vs Samsara / Fleetio / generic trackers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097280"/>
            <a:ext cx="11247120" cy="594360"/>
          </a:xfrm>
          <a:prstGeom prst="roundRect">
            <a:avLst>
              <a:gd name="adj" fmla="val 15000"/>
            </a:avLst>
          </a:prstGeom>
          <a:solidFill>
            <a:srgbClr val="F1F5F9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685800" y="1252728"/>
            <a:ext cx="274320" cy="27432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1252728"/>
            <a:ext cx="274320" cy="2743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1200" b="1">
                <a:solidFill>
                  <a:srgbClr val="FFFFFF"/>
                </a:solidFill>
                <a:latin typeface="Inter"/>
              </a:rPr>
              <a:t>✓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1188720"/>
            <a:ext cx="4114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Designed for Indian fleets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03520" y="1188720"/>
            <a:ext cx="6400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100" b="0">
                <a:solidFill>
                  <a:srgbClr val="64748B"/>
                </a:solidFill>
                <a:latin typeface="Inter"/>
              </a:rPr>
              <a:t>GST e-invoice, FASTag, WhatsApp-first, Tally export — not retrofitted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1764792"/>
            <a:ext cx="11247120" cy="59436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685800" y="1920240"/>
            <a:ext cx="274320" cy="27432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85800" y="1920240"/>
            <a:ext cx="274320" cy="2743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1200" b="1">
                <a:solidFill>
                  <a:srgbClr val="FFFFFF"/>
                </a:solidFill>
                <a:latin typeface="Inter"/>
              </a:rPr>
              <a:t>✓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7280" y="1856232"/>
            <a:ext cx="4114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Works on any GPS device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03520" y="1856232"/>
            <a:ext cx="6400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100" b="0">
                <a:solidFill>
                  <a:srgbClr val="64748B"/>
                </a:solidFill>
                <a:latin typeface="Inter"/>
              </a:rPr>
              <a:t>Open Traccar layer → 200+ device models. Not locked to proprietary hardware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2432304"/>
            <a:ext cx="11247120" cy="594360"/>
          </a:xfrm>
          <a:prstGeom prst="roundRect">
            <a:avLst>
              <a:gd name="adj" fmla="val 15000"/>
            </a:avLst>
          </a:prstGeom>
          <a:solidFill>
            <a:srgbClr val="F1F5F9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685800" y="2587752"/>
            <a:ext cx="274320" cy="27432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85800" y="2587752"/>
            <a:ext cx="274320" cy="2743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1200" b="1">
                <a:solidFill>
                  <a:srgbClr val="FFFFFF"/>
                </a:solidFill>
                <a:latin typeface="Inter"/>
              </a:rPr>
              <a:t>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2523744"/>
            <a:ext cx="4114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Per-vehicle pricing, not per-user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03520" y="2523744"/>
            <a:ext cx="6400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100" b="0">
                <a:solidFill>
                  <a:srgbClr val="64748B"/>
                </a:solidFill>
                <a:latin typeface="Inter"/>
              </a:rPr>
              <a:t>Infinite admin/driver/customer accounts · no license creep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57200" y="3099816"/>
            <a:ext cx="11247120" cy="59436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685800" y="3255264"/>
            <a:ext cx="274320" cy="27432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85800" y="3255264"/>
            <a:ext cx="274320" cy="2743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1200" b="1">
                <a:solidFill>
                  <a:srgbClr val="FFFFFF"/>
                </a:solidFill>
                <a:latin typeface="Inter"/>
              </a:rPr>
              <a:t>✓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97280" y="3191256"/>
            <a:ext cx="4114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Data stays with you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03520" y="3191256"/>
            <a:ext cx="6400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100" b="0">
                <a:solidFill>
                  <a:srgbClr val="64748B"/>
                </a:solidFill>
                <a:latin typeface="Inter"/>
              </a:rPr>
              <a:t>On-prem option · daily DB backups · GitHub mirror · full export anytime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57200" y="3767328"/>
            <a:ext cx="11247120" cy="594360"/>
          </a:xfrm>
          <a:prstGeom prst="roundRect">
            <a:avLst>
              <a:gd name="adj" fmla="val 15000"/>
            </a:avLst>
          </a:prstGeom>
          <a:solidFill>
            <a:srgbClr val="F1F5F9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85800" y="3922776"/>
            <a:ext cx="274320" cy="27432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85800" y="3922776"/>
            <a:ext cx="274320" cy="2743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1200" b="1">
                <a:solidFill>
                  <a:srgbClr val="FFFFFF"/>
                </a:solidFill>
                <a:latin typeface="Inter"/>
              </a:rPr>
              <a:t>✓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97280" y="3858768"/>
            <a:ext cx="4114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Works at weak bandwidth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303520" y="3858768"/>
            <a:ext cx="6400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100" b="0">
                <a:solidFill>
                  <a:srgbClr val="64748B"/>
                </a:solidFill>
                <a:latin typeface="Inter"/>
              </a:rPr>
              <a:t>PWA with offline mode — villages, highways, tunnels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57200" y="4434840"/>
            <a:ext cx="11247120" cy="59436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Oval 32"/>
          <p:cNvSpPr/>
          <p:nvPr/>
        </p:nvSpPr>
        <p:spPr>
          <a:xfrm>
            <a:off x="685800" y="4590288"/>
            <a:ext cx="274320" cy="27432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85800" y="4590288"/>
            <a:ext cx="274320" cy="2743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1200" b="1">
                <a:solidFill>
                  <a:srgbClr val="FFFFFF"/>
                </a:solidFill>
                <a:latin typeface="Inter"/>
              </a:rPr>
              <a:t>✓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97280" y="4526280"/>
            <a:ext cx="4114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No feature paywall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03520" y="4526280"/>
            <a:ext cx="6400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100" b="0">
                <a:solidFill>
                  <a:srgbClr val="64748B"/>
                </a:solidFill>
                <a:latin typeface="Inter"/>
              </a:rPr>
              <a:t>Every module in every tier · we charge by fleet size, not capability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457200" y="5102352"/>
            <a:ext cx="11247120" cy="594360"/>
          </a:xfrm>
          <a:prstGeom prst="roundRect">
            <a:avLst>
              <a:gd name="adj" fmla="val 15000"/>
            </a:avLst>
          </a:prstGeom>
          <a:solidFill>
            <a:srgbClr val="F1F5F9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Oval 37"/>
          <p:cNvSpPr/>
          <p:nvPr/>
        </p:nvSpPr>
        <p:spPr>
          <a:xfrm>
            <a:off x="685800" y="5257800"/>
            <a:ext cx="274320" cy="27432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85800" y="5257800"/>
            <a:ext cx="274320" cy="2743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1200" b="1">
                <a:solidFill>
                  <a:srgbClr val="FFFFFF"/>
                </a:solidFill>
                <a:latin typeface="Inter"/>
              </a:rPr>
              <a:t>✓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097280" y="5193792"/>
            <a:ext cx="4114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White-label ready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303520" y="5193792"/>
            <a:ext cx="6400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100" b="0">
                <a:solidFill>
                  <a:srgbClr val="64748B"/>
                </a:solidFill>
                <a:latin typeface="Inter"/>
              </a:rPr>
              <a:t>Your logo, colors, domain, SMS sender ID — deploy to your brand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457200" y="5769864"/>
            <a:ext cx="11247120" cy="59436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Oval 42"/>
          <p:cNvSpPr/>
          <p:nvPr/>
        </p:nvSpPr>
        <p:spPr>
          <a:xfrm>
            <a:off x="685800" y="5925312"/>
            <a:ext cx="274320" cy="27432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85800" y="5925312"/>
            <a:ext cx="274320" cy="2743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1200" b="1">
                <a:solidFill>
                  <a:srgbClr val="FFFFFF"/>
                </a:solidFill>
                <a:latin typeface="Inter"/>
              </a:rPr>
              <a:t>✓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97280" y="5861304"/>
            <a:ext cx="4114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Audit-grade governance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303520" y="5861304"/>
            <a:ext cx="6400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100" b="0">
                <a:solidFill>
                  <a:srgbClr val="64748B"/>
                </a:solidFill>
                <a:latin typeface="Inter"/>
              </a:rPr>
              <a:t>every change logged · immutable · exportable for compliance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24 / 30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ENGAGEMENT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Deployment &amp; Support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005840"/>
            <a:ext cx="539496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400" b="1">
                <a:solidFill>
                  <a:srgbClr val="1E3A8A"/>
                </a:solidFill>
                <a:latin typeface="Inter"/>
              </a:rPr>
              <a:t>Deployment options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417320"/>
            <a:ext cx="5394960" cy="512064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Cloud / SaaS deployment</a:t>
            </a:r>
            <a:r>
              <a:rPr sz="1300">
                <a:solidFill>
                  <a:srgbClr val="64748B"/>
                </a:solidFill>
                <a:latin typeface="Inter"/>
              </a:rPr>
              <a:t>  —  hosted on our infra · SSL · daily backups · 99.5% SLA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On-prem deployment</a:t>
            </a:r>
            <a:r>
              <a:rPr sz="1300">
                <a:solidFill>
                  <a:srgbClr val="64748B"/>
                </a:solidFill>
                <a:latin typeface="Inter"/>
              </a:rPr>
              <a:t>  —  your hardware, your data — we install + maintain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Hybrid</a:t>
            </a:r>
            <a:r>
              <a:rPr sz="1300">
                <a:solidFill>
                  <a:srgbClr val="64748B"/>
                </a:solidFill>
                <a:latin typeface="Inter"/>
              </a:rPr>
              <a:t>  —  primary on-prem, disaster replica on cloud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Onboarding includes</a:t>
            </a:r>
            <a:r>
              <a:rPr sz="1300">
                <a:solidFill>
                  <a:srgbClr val="64748B"/>
                </a:solidFill>
                <a:latin typeface="Inter"/>
              </a:rPr>
              <a:t>  —  data migration · user training · process documentation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Go-live in 2-4 weeks</a:t>
            </a:r>
            <a:r>
              <a:rPr sz="1300">
                <a:solidFill>
                  <a:srgbClr val="64748B"/>
                </a:solidFill>
                <a:latin typeface="Inter"/>
              </a:rPr>
              <a:t>  —  standard fleets; customisation timelines vary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09360" y="1005840"/>
            <a:ext cx="539496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400" b="1">
                <a:solidFill>
                  <a:srgbClr val="1E3A8A"/>
                </a:solidFill>
                <a:latin typeface="Inter"/>
              </a:rPr>
              <a:t>Onboarding &amp; Support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1417320"/>
            <a:ext cx="5394960" cy="512064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24/7 production monitoring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Support tiers</a:t>
            </a:r>
            <a:r>
              <a:rPr sz="1300">
                <a:solidFill>
                  <a:srgbClr val="64748B"/>
                </a:solidFill>
                <a:latin typeface="Inter"/>
              </a:rPr>
              <a:t>  —  Standard (email) · Premium (phone) · Enterprise (dedicated CSM)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Quarterly release cycle</a:t>
            </a:r>
            <a:r>
              <a:rPr sz="1300">
                <a:solidFill>
                  <a:srgbClr val="64748B"/>
                </a:solidFill>
                <a:latin typeface="Inter"/>
              </a:rPr>
              <a:t>  —  new features + security patches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Documentation &amp; videos</a:t>
            </a:r>
            <a:r>
              <a:rPr sz="1300">
                <a:solidFill>
                  <a:srgbClr val="64748B"/>
                </a:solidFill>
                <a:latin typeface="Inter"/>
              </a:rPr>
              <a:t>  —  user manual · admin manual · API docs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Training</a:t>
            </a:r>
            <a:r>
              <a:rPr sz="1300">
                <a:solidFill>
                  <a:srgbClr val="64748B"/>
                </a:solidFill>
                <a:latin typeface="Inter"/>
              </a:rPr>
              <a:t>  —  online + on-site for 25+ vehicle fleets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25 / 30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ONBOARDING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From login to first trip — under an hour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051560"/>
            <a:ext cx="539496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400" b="1">
                <a:solidFill>
                  <a:srgbClr val="1E3A8A"/>
                </a:solidFill>
                <a:latin typeface="Inter"/>
              </a:rPr>
              <a:t>Have these documents ready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417320"/>
            <a:ext cx="5394960" cy="457200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GST Certificate</a:t>
            </a:r>
            <a:r>
              <a:rPr sz="1100">
                <a:solidFill>
                  <a:srgbClr val="64748B"/>
                </a:solidFill>
                <a:latin typeface="Inter"/>
              </a:rPr>
              <a:t>  —  for GSTIN + legal name + state code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PAN Card</a:t>
            </a:r>
            <a:r>
              <a:rPr sz="1100">
                <a:solidFill>
                  <a:srgbClr val="64748B"/>
                </a:solidFill>
                <a:latin typeface="Inter"/>
              </a:rPr>
              <a:t>  —  company PAN + TAN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Cancelled Cheque</a:t>
            </a:r>
            <a:r>
              <a:rPr sz="1100">
                <a:solidFill>
                  <a:srgbClr val="64748B"/>
                </a:solidFill>
                <a:latin typeface="Inter"/>
              </a:rPr>
              <a:t>  —  bank name + account # + IFSC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Company Logo</a:t>
            </a:r>
            <a:r>
              <a:rPr sz="1100">
                <a:solidFill>
                  <a:srgbClr val="64748B"/>
                </a:solidFill>
                <a:latin typeface="Inter"/>
              </a:rPr>
              <a:t>  —  PNG / SVG, ~200x50 px, transparent background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Signatory Details</a:t>
            </a:r>
            <a:r>
              <a:rPr sz="1100">
                <a:solidFill>
                  <a:srgbClr val="64748B"/>
                </a:solidFill>
                <a:latin typeface="Inter"/>
              </a:rPr>
              <a:t>  —  authorised person name + designation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09360" y="1051560"/>
            <a:ext cx="539496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400" b="1">
                <a:solidFill>
                  <a:srgbClr val="D97706"/>
                </a:solidFill>
                <a:latin typeface="Inter"/>
              </a:rPr>
              <a:t>First-run checklist (system enforces order)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1417320"/>
            <a:ext cx="5394960" cy="512064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100" b="1">
                <a:solidFill>
                  <a:srgbClr val="F59E0B"/>
                </a:solidFill>
                <a:latin typeface="Inter"/>
              </a:rPr>
              <a:t>•  </a:t>
            </a:r>
            <a:r>
              <a:rPr sz="1100" b="1">
                <a:solidFill>
                  <a:srgbClr val="0F172A"/>
                </a:solidFill>
                <a:latin typeface="Inter"/>
              </a:rPr>
              <a:t>1. Company Profile</a:t>
            </a:r>
            <a:r>
              <a:rPr sz="1000">
                <a:solidFill>
                  <a:srgbClr val="64748B"/>
                </a:solidFill>
                <a:latin typeface="Inter"/>
              </a:rPr>
              <a:t>  —  legal entity / address / contacts / logo / bank / signatory / invoice defaults - must complete first</a:t>
            </a:r>
          </a:p>
          <a:p>
            <a:pPr>
              <a:spcAft>
                <a:spcPts val="600"/>
              </a:spcAft>
            </a:pPr>
            <a:r>
              <a:rPr sz="1100" b="1">
                <a:solidFill>
                  <a:srgbClr val="F59E0B"/>
                </a:solidFill>
                <a:latin typeface="Inter"/>
              </a:rPr>
              <a:t>•  </a:t>
            </a:r>
            <a:r>
              <a:rPr sz="1100" b="1">
                <a:solidFill>
                  <a:srgbClr val="0F172A"/>
                </a:solidFill>
                <a:latin typeface="Inter"/>
              </a:rPr>
              <a:t>2. Integrations</a:t>
            </a:r>
            <a:r>
              <a:rPr sz="1000">
                <a:solidFill>
                  <a:srgbClr val="64748B"/>
                </a:solidFill>
                <a:latin typeface="Inter"/>
              </a:rPr>
              <a:t>  —  Razorpay / GST e-invoice / MSG91 / WhatsApp / ERPNext as applicable</a:t>
            </a:r>
          </a:p>
          <a:p>
            <a:pPr>
              <a:spcAft>
                <a:spcPts val="600"/>
              </a:spcAft>
            </a:pPr>
            <a:r>
              <a:rPr sz="1100" b="1">
                <a:solidFill>
                  <a:srgbClr val="F59E0B"/>
                </a:solidFill>
                <a:latin typeface="Inter"/>
              </a:rPr>
              <a:t>•  </a:t>
            </a:r>
            <a:r>
              <a:rPr sz="1100" b="1">
                <a:solidFill>
                  <a:srgbClr val="0F172A"/>
                </a:solidFill>
                <a:latin typeface="Inter"/>
              </a:rPr>
              <a:t>3. Users &amp; roles</a:t>
            </a:r>
            <a:r>
              <a:rPr sz="1000">
                <a:solidFill>
                  <a:srgbClr val="64748B"/>
                </a:solidFill>
                <a:latin typeface="Inter"/>
              </a:rPr>
              <a:t>  —  Super Admin / Admin / Fleet Mgr / Accountant / Operator</a:t>
            </a:r>
          </a:p>
          <a:p>
            <a:pPr>
              <a:spcAft>
                <a:spcPts val="600"/>
              </a:spcAft>
            </a:pPr>
            <a:r>
              <a:rPr sz="1100" b="1">
                <a:solidFill>
                  <a:srgbClr val="F59E0B"/>
                </a:solidFill>
                <a:latin typeface="Inter"/>
              </a:rPr>
              <a:t>•  </a:t>
            </a:r>
            <a:r>
              <a:rPr sz="1100" b="1">
                <a:solidFill>
                  <a:srgbClr val="0F172A"/>
                </a:solidFill>
                <a:latin typeface="Inter"/>
              </a:rPr>
              <a:t>4. Masters</a:t>
            </a:r>
            <a:r>
              <a:rPr sz="1000">
                <a:solidFill>
                  <a:srgbClr val="64748B"/>
                </a:solidFill>
                <a:latin typeface="Inter"/>
              </a:rPr>
              <a:t>  —  Vehicles / Drivers / Customers / Vendors / Brokers (bulk CSV supported)</a:t>
            </a:r>
          </a:p>
          <a:p>
            <a:pPr>
              <a:spcAft>
                <a:spcPts val="600"/>
              </a:spcAft>
            </a:pPr>
            <a:r>
              <a:rPr sz="1100" b="1">
                <a:solidFill>
                  <a:srgbClr val="F59E0B"/>
                </a:solidFill>
                <a:latin typeface="Inter"/>
              </a:rPr>
              <a:t>•  </a:t>
            </a:r>
            <a:r>
              <a:rPr sz="1100" b="1">
                <a:solidFill>
                  <a:srgbClr val="0F172A"/>
                </a:solidFill>
                <a:latin typeface="Inter"/>
              </a:rPr>
              <a:t>5. Rate slabs + PM rules</a:t>
            </a:r>
            <a:r>
              <a:rPr sz="1000">
                <a:solidFill>
                  <a:srgbClr val="64748B"/>
                </a:solidFill>
                <a:latin typeface="Inter"/>
              </a:rPr>
              <a:t>  —  optional - enables one-click quotes + auto-maintenance scheduling</a:t>
            </a:r>
          </a:p>
          <a:p>
            <a:pPr>
              <a:spcAft>
                <a:spcPts val="600"/>
              </a:spcAft>
            </a:pPr>
            <a:r>
              <a:rPr sz="1100" b="1">
                <a:solidFill>
                  <a:srgbClr val="F59E0B"/>
                </a:solidFill>
                <a:latin typeface="Inter"/>
              </a:rPr>
              <a:t>•  </a:t>
            </a:r>
            <a:r>
              <a:rPr sz="1100" b="1">
                <a:solidFill>
                  <a:srgbClr val="0F172A"/>
                </a:solidFill>
                <a:latin typeface="Inter"/>
              </a:rPr>
              <a:t>6. Go live</a:t>
            </a:r>
            <a:r>
              <a:rPr sz="1000">
                <a:solidFill>
                  <a:srgbClr val="64748B"/>
                </a:solidFill>
                <a:latin typeface="Inter"/>
              </a:rPr>
              <a:t>  —  first quotation -&gt; booking -&gt; LR -&gt; e-way bill -&gt; invoice -&gt; collection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26 / 30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PRICING FRAMEWORK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Commercials — per vehicle, all modules included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188720"/>
            <a:ext cx="3840480" cy="50292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1E3A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457200" y="1188720"/>
            <a:ext cx="3840480" cy="1005840"/>
          </a:xfrm>
          <a:prstGeom prst="roundRect">
            <a:avLst>
              <a:gd name="adj" fmla="val 8000"/>
            </a:avLst>
          </a:prstGeom>
          <a:solidFill>
            <a:srgbClr val="1E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417320"/>
            <a:ext cx="384048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Starter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286000"/>
            <a:ext cx="384048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Up to 25 vehicles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834640"/>
            <a:ext cx="384048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800" b="1">
                <a:solidFill>
                  <a:srgbClr val="D97706"/>
                </a:solidFill>
                <a:latin typeface="Inter"/>
              </a:rPr>
              <a:t>₹X per vehicle / month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931920"/>
            <a:ext cx="3291840" cy="21031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200" b="0">
                <a:solidFill>
                  <a:srgbClr val="64748B"/>
                </a:solidFill>
                <a:latin typeface="Inter"/>
              </a:rPr>
              <a:t>SaaS · Standard support · community docs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5760720"/>
            <a:ext cx="384048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000" b="1">
                <a:solidFill>
                  <a:srgbClr val="059669"/>
                </a:solidFill>
                <a:latin typeface="Inter"/>
              </a:rPr>
              <a:t>All 15 modules  ·  unlimited users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389120" y="1188720"/>
            <a:ext cx="3840480" cy="50292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4389120" y="1188720"/>
            <a:ext cx="3840480" cy="1005840"/>
          </a:xfrm>
          <a:prstGeom prst="roundRect">
            <a:avLst>
              <a:gd name="adj" fmla="val 8000"/>
            </a:avLst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389120" y="1417320"/>
            <a:ext cx="384048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Growth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89120" y="2286000"/>
            <a:ext cx="384048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26–100 vehicles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389120" y="2834640"/>
            <a:ext cx="384048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800" b="1">
                <a:solidFill>
                  <a:srgbClr val="D97706"/>
                </a:solidFill>
                <a:latin typeface="Inter"/>
              </a:rPr>
              <a:t>₹X per vehicle / month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63440" y="3931920"/>
            <a:ext cx="3291840" cy="21031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200" b="0">
                <a:solidFill>
                  <a:srgbClr val="64748B"/>
                </a:solidFill>
                <a:latin typeface="Inter"/>
              </a:rPr>
              <a:t>SaaS · Premium support · training included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0" y="5760720"/>
            <a:ext cx="384048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000" b="1">
                <a:solidFill>
                  <a:srgbClr val="059669"/>
                </a:solidFill>
                <a:latin typeface="Inter"/>
              </a:rPr>
              <a:t>All 15 modules  ·  unlimited users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321040" y="1188720"/>
            <a:ext cx="3840480" cy="50292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2540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8321040" y="1188720"/>
            <a:ext cx="3840480" cy="1005840"/>
          </a:xfrm>
          <a:prstGeom prst="roundRect">
            <a:avLst>
              <a:gd name="adj" fmla="val 8000"/>
            </a:avLst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321040" y="1417320"/>
            <a:ext cx="384048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Enterprise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21040" y="2286000"/>
            <a:ext cx="384048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100+ vehicles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321040" y="2834640"/>
            <a:ext cx="384048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800" b="1">
                <a:solidFill>
                  <a:srgbClr val="D97706"/>
                </a:solidFill>
                <a:latin typeface="Inter"/>
              </a:rPr>
              <a:t>Custom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595360" y="3931920"/>
            <a:ext cx="3291840" cy="21031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200" b="0">
                <a:solidFill>
                  <a:srgbClr val="64748B"/>
                </a:solidFill>
                <a:latin typeface="Inter"/>
              </a:rPr>
              <a:t>On-prem / cloud · dedicated CSM · SLA-backed · white-label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321040" y="5760720"/>
            <a:ext cx="384048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000" b="1">
                <a:solidFill>
                  <a:srgbClr val="059669"/>
                </a:solidFill>
                <a:latin typeface="Inter"/>
              </a:rPr>
              <a:t>All 15 modules  ·  unlimited users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6355080"/>
            <a:ext cx="1124712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100" b="0">
                <a:solidFill>
                  <a:srgbClr val="64748B"/>
                </a:solidFill>
                <a:latin typeface="Inter"/>
              </a:rPr>
              <a:t>Final pricing confirmed after fleet-size and integration scoping call.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27 / 30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ROADMAP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What's next — published roadmap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005840"/>
            <a:ext cx="539496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400" b="1">
                <a:solidFill>
                  <a:srgbClr val="1E3A8A"/>
                </a:solidFill>
                <a:latin typeface="Inter"/>
              </a:rPr>
              <a:t>Near term (this quarter)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417320"/>
            <a:ext cx="5394960" cy="512064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Native mobile apps</a:t>
            </a:r>
            <a:r>
              <a:rPr sz="1300">
                <a:solidFill>
                  <a:srgbClr val="64748B"/>
                </a:solidFill>
                <a:latin typeface="Inter"/>
              </a:rPr>
              <a:t>  —  Flutter-built iOS + Android (or Capacitor-wrap of PWA)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SAML / Okta SSO</a:t>
            </a:r>
            <a:r>
              <a:rPr sz="1300">
                <a:solidFill>
                  <a:srgbClr val="64748B"/>
                </a:solidFill>
                <a:latin typeface="Inter"/>
              </a:rPr>
              <a:t>  —  for enterprise IdP integration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Dispatch board — drag optimiser</a:t>
            </a:r>
            <a:r>
              <a:rPr sz="1300">
                <a:solidFill>
                  <a:srgbClr val="64748B"/>
                </a:solidFill>
                <a:latin typeface="Inter"/>
              </a:rPr>
              <a:t>  —  auto-assign driver/vehicle to trip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Route optimisation</a:t>
            </a:r>
            <a:r>
              <a:rPr sz="1300">
                <a:solidFill>
                  <a:srgbClr val="64748B"/>
                </a:solidFill>
                <a:latin typeface="Inter"/>
              </a:rPr>
              <a:t>  —  multi-stop TSP with Google Routes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Predictive maintenance ML</a:t>
            </a:r>
            <a:r>
              <a:rPr sz="1300">
                <a:solidFill>
                  <a:srgbClr val="64748B"/>
                </a:solidFill>
                <a:latin typeface="Inter"/>
              </a:rPr>
              <a:t>  —  fuel efficiency drift, event frequency spikes → scheduled alert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09360" y="1005840"/>
            <a:ext cx="539496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400" b="1">
                <a:solidFill>
                  <a:srgbClr val="1E3A8A"/>
                </a:solidFill>
                <a:latin typeface="Inter"/>
              </a:rPr>
              <a:t>Medium term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1417320"/>
            <a:ext cx="5394960" cy="512064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Fuel card integrations (HPCL/BPCL/IOCL)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E-way bill generation</a:t>
            </a:r>
            <a:r>
              <a:rPr sz="1300">
                <a:solidFill>
                  <a:srgbClr val="64748B"/>
                </a:solidFill>
                <a:latin typeface="Inter"/>
              </a:rPr>
              <a:t>  —  India GST ≥ ₹50k freight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Sub-contracting</a:t>
            </a:r>
            <a:r>
              <a:rPr sz="1300">
                <a:solidFill>
                  <a:srgbClr val="64748B"/>
                </a:solidFill>
                <a:latin typeface="Inter"/>
              </a:rPr>
              <a:t>  —  route trip to partner fleet if own fleet full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Mobile customer app</a:t>
            </a:r>
            <a:r>
              <a:rPr sz="1300">
                <a:solidFill>
                  <a:srgbClr val="64748B"/>
                </a:solidFill>
                <a:latin typeface="Inter"/>
              </a:rPr>
              <a:t>  —  same flow as portal, installable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BI data-warehouse export</a:t>
            </a:r>
            <a:r>
              <a:rPr sz="1300">
                <a:solidFill>
                  <a:srgbClr val="64748B"/>
                </a:solidFill>
                <a:latin typeface="Inter"/>
              </a:rPr>
              <a:t>  —  for Power BI / Looker / Metabase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28 / 30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DEMO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See it live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371600"/>
            <a:ext cx="10332720" cy="10058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3200" b="1">
                <a:solidFill>
                  <a:srgbClr val="FFFFFF"/>
                </a:solidFill>
                <a:latin typeface="Inter"/>
              </a:rPr>
              <a:t>A live working system is the best pitch.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77440"/>
            <a:ext cx="1033272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800" b="0">
                <a:solidFill>
                  <a:srgbClr val="F59E0B"/>
                </a:solidFill>
                <a:latin typeface="Inter"/>
              </a:rPr>
              <a:t>15-minute walkthrough tailored to your fleet.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291840"/>
            <a:ext cx="36576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600" b="1">
                <a:solidFill>
                  <a:srgbClr val="F59E0B"/>
                </a:solidFill>
                <a:latin typeface="Inter"/>
              </a:rPr>
              <a:t>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80160" y="3291840"/>
            <a:ext cx="1005840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400" b="0">
                <a:solidFill>
                  <a:srgbClr val="FFFFFF"/>
                </a:solidFill>
                <a:latin typeface="Inter"/>
              </a:rPr>
              <a:t>Live tracking of active trips on Google Maps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3794760"/>
            <a:ext cx="36576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600" b="1">
                <a:solidFill>
                  <a:srgbClr val="F59E0B"/>
                </a:solidFill>
                <a:latin typeface="Inter"/>
              </a:rPr>
              <a:t>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0160" y="3794760"/>
            <a:ext cx="1005840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400" b="0">
                <a:solidFill>
                  <a:srgbClr val="FFFFFF"/>
                </a:solidFill>
                <a:latin typeface="Inter"/>
              </a:rPr>
              <a:t>Driver mobile PWA — trip start → odometer capture → ePOD signature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4297680"/>
            <a:ext cx="36576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600" b="1">
                <a:solidFill>
                  <a:srgbClr val="F59E0B"/>
                </a:solidFill>
                <a:latin typeface="Inter"/>
              </a:rPr>
              <a:t>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80160" y="4297680"/>
            <a:ext cx="1005840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400" b="0">
                <a:solidFill>
                  <a:srgbClr val="FFFFFF"/>
                </a:solidFill>
                <a:latin typeface="Inter"/>
              </a:rPr>
              <a:t>GST tax invoice with HSN + CGST/SGST/IGST split → Razorpay link sent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4800600"/>
            <a:ext cx="36576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600" b="1">
                <a:solidFill>
                  <a:srgbClr val="F59E0B"/>
                </a:solidFill>
                <a:latin typeface="Inter"/>
              </a:rPr>
              <a:t>▸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80160" y="4800600"/>
            <a:ext cx="1005840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400" b="0">
                <a:solidFill>
                  <a:srgbClr val="FFFFFF"/>
                </a:solidFill>
                <a:latin typeface="Inter"/>
              </a:rPr>
              <a:t>Executive dashboard: cost-per-km per vehicle, margin trend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4400" y="5303520"/>
            <a:ext cx="36576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600" b="1">
                <a:solidFill>
                  <a:srgbClr val="F59E0B"/>
                </a:solidFill>
                <a:latin typeface="Inter"/>
              </a:rPr>
              <a:t>▸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80160" y="5303520"/>
            <a:ext cx="1005840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400" b="0">
                <a:solidFill>
                  <a:srgbClr val="FFFFFF"/>
                </a:solidFill>
                <a:latin typeface="Inter"/>
              </a:rPr>
              <a:t>DVIR submission from phone with defect photos → admin notified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29 / 30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THE PROBLEM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Running a fleet today is a sport of spreadsheets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097280"/>
            <a:ext cx="5669280" cy="53035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Fuel pilferage 8–15% unnoticed</a:t>
            </a:r>
            <a:r>
              <a:rPr sz="1300">
                <a:solidFill>
                  <a:srgbClr val="64748B"/>
                </a:solidFill>
                <a:latin typeface="Inter"/>
              </a:rPr>
              <a:t>  —  theft shows up as 'miscellaneous' in ledgers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PUC / Insurance / Permit expiries missed</a:t>
            </a:r>
            <a:r>
              <a:rPr sz="1300">
                <a:solidFill>
                  <a:srgbClr val="64748B"/>
                </a:solidFill>
                <a:latin typeface="Inter"/>
              </a:rPr>
              <a:t>  —  vehicles impounded, trips delayed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Driver disputes over beta &amp; attendance</a:t>
            </a:r>
            <a:r>
              <a:rPr sz="1300">
                <a:solidFill>
                  <a:srgbClr val="64748B"/>
                </a:solidFill>
                <a:latin typeface="Inter"/>
              </a:rPr>
              <a:t>  —  manual registers, arguments every payday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Customers call five times asking 'where's my load?'</a:t>
            </a:r>
            <a:r>
              <a:rPr sz="1300">
                <a:solidFill>
                  <a:srgbClr val="64748B"/>
                </a:solidFill>
                <a:latin typeface="Inter"/>
              </a:rPr>
              <a:t>  —  no self-serve tracking, dispatcher overloaded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No idea which vehicle is profitable</a:t>
            </a:r>
            <a:r>
              <a:rPr sz="1300">
                <a:solidFill>
                  <a:srgbClr val="64748B"/>
                </a:solidFill>
                <a:latin typeface="Inter"/>
              </a:rPr>
              <a:t>  —  owner flies blind on which to sell, keep, replace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09360" y="1097280"/>
            <a:ext cx="5486400" cy="53035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GST invoicing is a Word document</a:t>
            </a:r>
            <a:r>
              <a:rPr sz="1300">
                <a:solidFill>
                  <a:srgbClr val="64748B"/>
                </a:solidFill>
                <a:latin typeface="Inter"/>
              </a:rPr>
              <a:t>  —  IRN, HSN, CGST/SGST/IGST split all done by hand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Maintenance by memory, not schedule</a:t>
            </a:r>
            <a:r>
              <a:rPr sz="1300">
                <a:solidFill>
                  <a:srgbClr val="64748B"/>
                </a:solidFill>
                <a:latin typeface="Inter"/>
              </a:rPr>
              <a:t>  —  breakdowns cost 10× planned service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Tyres, batteries untracked</a:t>
            </a:r>
            <a:r>
              <a:rPr sz="1300">
                <a:solidFill>
                  <a:srgbClr val="64748B"/>
                </a:solidFill>
                <a:latin typeface="Inter"/>
              </a:rPr>
              <a:t>  —  big unpredictable expense line every quarter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WhatsApp groups as dispatch tool</a:t>
            </a:r>
            <a:r>
              <a:rPr sz="1300">
                <a:solidFill>
                  <a:srgbClr val="64748B"/>
                </a:solidFill>
                <a:latin typeface="Inter"/>
              </a:rPr>
              <a:t>  —  traceability zero; compliance impossible</a:t>
            </a:r>
          </a:p>
          <a:p>
            <a:pPr>
              <a:spcAft>
                <a:spcPts val="600"/>
              </a:spcAft>
            </a:pPr>
            <a:r>
              <a:rPr sz="1400" b="1">
                <a:solidFill>
                  <a:srgbClr val="F59E0B"/>
                </a:solidFill>
                <a:latin typeface="Inter"/>
              </a:rPr>
              <a:t>•  </a:t>
            </a:r>
            <a:r>
              <a:rPr sz="1400" b="1">
                <a:solidFill>
                  <a:srgbClr val="0F172A"/>
                </a:solidFill>
                <a:latin typeface="Inter"/>
              </a:rPr>
              <a:t>Reports means calling the accountant</a:t>
            </a:r>
            <a:r>
              <a:rPr sz="1300">
                <a:solidFill>
                  <a:srgbClr val="64748B"/>
                </a:solidFill>
                <a:latin typeface="Inter"/>
              </a:rPr>
              <a:t>  —  no real-time anything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3 / 30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NEXT STEPS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Let's get your fleet on ACUINT VMS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645920"/>
            <a:ext cx="10332720" cy="9144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3600" b="1">
                <a:solidFill>
                  <a:srgbClr val="FFFFFF"/>
                </a:solidFill>
                <a:latin typeface="Inter"/>
              </a:rPr>
              <a:t>Three ways to start.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2926080"/>
            <a:ext cx="3566160" cy="27432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2057400" y="3063240"/>
            <a:ext cx="731520" cy="73152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057400" y="3063240"/>
            <a:ext cx="731520" cy="7315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2800" b="1">
                <a:solidFill>
                  <a:srgbClr val="FFFFFF"/>
                </a:solidFill>
                <a:latin typeface="Inter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931920"/>
            <a:ext cx="356616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600" b="1">
                <a:solidFill>
                  <a:srgbClr val="0F172A"/>
                </a:solidFill>
                <a:latin typeface="Inter"/>
              </a:rPr>
              <a:t>Scoping call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4434840"/>
            <a:ext cx="3291840" cy="109728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100" b="0">
                <a:solidFill>
                  <a:srgbClr val="64748B"/>
                </a:solidFill>
                <a:latin typeface="Inter"/>
              </a:rPr>
              <a:t>We walk through your fleet size, integration needs, deployment choice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89119" y="2926080"/>
            <a:ext cx="3566160" cy="27432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5806439" y="3063240"/>
            <a:ext cx="731520" cy="73152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806439" y="3063240"/>
            <a:ext cx="731520" cy="7315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2800" b="1">
                <a:solidFill>
                  <a:srgbClr val="FFFFFF"/>
                </a:solidFill>
                <a:latin typeface="Inter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89119" y="3931920"/>
            <a:ext cx="356616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600" b="1">
                <a:solidFill>
                  <a:srgbClr val="0F172A"/>
                </a:solidFill>
                <a:latin typeface="Inter"/>
              </a:rPr>
              <a:t>Guided pilot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1999" y="4434840"/>
            <a:ext cx="3291840" cy="109728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100" b="0">
                <a:solidFill>
                  <a:srgbClr val="64748B"/>
                </a:solidFill>
                <a:latin typeface="Inter"/>
              </a:rPr>
              <a:t>2-week live pilot on a subset of vehicles — free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138158" y="2926080"/>
            <a:ext cx="3566160" cy="27432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9555478" y="3063240"/>
            <a:ext cx="731520" cy="73152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555478" y="3063240"/>
            <a:ext cx="731520" cy="7315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2800" b="1">
                <a:solidFill>
                  <a:srgbClr val="FFFFFF"/>
                </a:solidFill>
                <a:latin typeface="Inter"/>
              </a:rPr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38158" y="3931920"/>
            <a:ext cx="3566160" cy="45720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600" b="1">
                <a:solidFill>
                  <a:srgbClr val="0F172A"/>
                </a:solidFill>
                <a:latin typeface="Inter"/>
              </a:rPr>
              <a:t>Full rollout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21038" y="4434840"/>
            <a:ext cx="3291840" cy="109728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100" b="0">
                <a:solidFill>
                  <a:srgbClr val="64748B"/>
                </a:solidFill>
                <a:latin typeface="Inter"/>
              </a:rPr>
              <a:t>Migration, training, go-live in 2–4 weeks · per-vehicle pricing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40080" y="5943600"/>
            <a:ext cx="10972800" cy="685800"/>
          </a:xfrm>
          <a:prstGeom prst="roundRect">
            <a:avLst>
              <a:gd name="adj" fmla="val 20000"/>
            </a:avLst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0080" y="6053328"/>
            <a:ext cx="10972800" cy="45720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1400" b="1">
                <a:solidFill>
                  <a:srgbClr val="0F172A"/>
                </a:solidFill>
                <a:latin typeface="Inter"/>
              </a:rPr>
              <a:t>ACUINT  ·  Accurate Intelligence  ·  sales@sahasranvi.com  ·  www.sahasranvi.com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30 / 30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VALUE PROPOSITION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The ACUINT outcome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371600"/>
            <a:ext cx="10332720" cy="16459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3200" b="1">
                <a:solidFill>
                  <a:srgbClr val="FFFFFF"/>
                </a:solidFill>
                <a:latin typeface="Inter"/>
              </a:rPr>
              <a:t>One operator. One login. Every vehicle, driver, rupee, and kilometre — accounted for.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3566160"/>
            <a:ext cx="2651760" cy="21945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3840480"/>
            <a:ext cx="2651760" cy="100584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4400" b="1">
                <a:solidFill>
                  <a:srgbClr val="F59E0B"/>
                </a:solidFill>
                <a:latin typeface="Inter"/>
              </a:rPr>
              <a:t>10-15%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5212080"/>
            <a:ext cx="265176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100" b="1">
                <a:solidFill>
                  <a:srgbClr val="64748B"/>
                </a:solidFill>
                <a:latin typeface="Inter"/>
              </a:rPr>
              <a:t>Fuel saved with anti-theft detection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83280" y="3566160"/>
            <a:ext cx="2651760" cy="21945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383280" y="3840480"/>
            <a:ext cx="2651760" cy="100584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4400" b="1">
                <a:solidFill>
                  <a:srgbClr val="F59E0B"/>
                </a:solidFill>
                <a:latin typeface="Inter"/>
              </a:rPr>
              <a:t>30-50%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83280" y="5212080"/>
            <a:ext cx="265176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100" b="1">
                <a:solidFill>
                  <a:srgbClr val="64748B"/>
                </a:solidFill>
                <a:latin typeface="Inter"/>
              </a:rPr>
              <a:t>Admin time cut via automation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126480" y="3566160"/>
            <a:ext cx="2651760" cy="21945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26480" y="3840480"/>
            <a:ext cx="2651760" cy="100584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4400" b="1">
                <a:solidFill>
                  <a:srgbClr val="F59E0B"/>
                </a:solidFill>
                <a:latin typeface="Inter"/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26480" y="5212080"/>
            <a:ext cx="265176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100" b="1">
                <a:solidFill>
                  <a:srgbClr val="64748B"/>
                </a:solidFill>
                <a:latin typeface="Inter"/>
              </a:rPr>
              <a:t>Missed document renewals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869680" y="3566160"/>
            <a:ext cx="2651760" cy="21945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869680" y="3840480"/>
            <a:ext cx="2651760" cy="100584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4400" b="1">
                <a:solidFill>
                  <a:srgbClr val="F59E0B"/>
                </a:solidFill>
                <a:latin typeface="Inter"/>
              </a:rPr>
              <a:t>₹/km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869680" y="5212080"/>
            <a:ext cx="2651760" cy="36576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ctr">
              <a:spcAft>
                <a:spcPts val="200"/>
              </a:spcAft>
            </a:pPr>
            <a:r>
              <a:rPr sz="1100" b="1">
                <a:solidFill>
                  <a:srgbClr val="64748B"/>
                </a:solidFill>
                <a:latin typeface="Inter"/>
              </a:rPr>
              <a:t>Real visibility into unit economics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4 / 30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PLATFORM OVERVIEW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15 modules. One platform.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365760" y="1051560"/>
            <a:ext cx="2240280" cy="16916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548640" y="1234440"/>
            <a:ext cx="502920" cy="502920"/>
          </a:xfrm>
          <a:prstGeom prst="roundRect">
            <a:avLst>
              <a:gd name="adj" fmla="val 30000"/>
            </a:avLst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234440"/>
            <a:ext cx="50292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2000" b="1">
                <a:solidFill>
                  <a:srgbClr val="FFFFFF"/>
                </a:solidFill>
                <a:latin typeface="Inter"/>
              </a:rPr>
              <a:t>🚛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1252728"/>
            <a:ext cx="132588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Fleet Masters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1828800"/>
            <a:ext cx="1965960" cy="7772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Vehicles · Drivers · Customers · Vendors · Branches · Bulk import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697480" y="1051560"/>
            <a:ext cx="2240280" cy="16916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2880360" y="1234440"/>
            <a:ext cx="502920" cy="502920"/>
          </a:xfrm>
          <a:prstGeom prst="roundRect">
            <a:avLst>
              <a:gd name="adj" fmla="val 30000"/>
            </a:avLst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880360" y="1234440"/>
            <a:ext cx="50292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2000" b="1">
                <a:solidFill>
                  <a:srgbClr val="FFFFFF"/>
                </a:solidFill>
                <a:latin typeface="Inter"/>
              </a:rPr>
              <a:t>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74720" y="1252728"/>
            <a:ext cx="132588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Trip &amp; Booking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80360" y="1828800"/>
            <a:ext cx="1965960" cy="7772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Multi-stop timeline · POD gallery · Recurring trips · Quotations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029200" y="1051560"/>
            <a:ext cx="2240280" cy="16916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5212080" y="1234440"/>
            <a:ext cx="502920" cy="502920"/>
          </a:xfrm>
          <a:prstGeom prst="roundRect">
            <a:avLst>
              <a:gd name="adj" fmla="val 30000"/>
            </a:avLst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212080" y="1234440"/>
            <a:ext cx="50292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2000" b="1">
                <a:solidFill>
                  <a:srgbClr val="FFFFFF"/>
                </a:solidFill>
                <a:latin typeface="Inter"/>
              </a:rPr>
              <a:t>📡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06440" y="1252728"/>
            <a:ext cx="132588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GPS Tracking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12080" y="1828800"/>
            <a:ext cx="1965960" cy="7772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Live map · History · Geofences · Route deviation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360920" y="1051560"/>
            <a:ext cx="2240280" cy="16916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7543800" y="1234440"/>
            <a:ext cx="502920" cy="502920"/>
          </a:xfrm>
          <a:prstGeom prst="roundRect">
            <a:avLst>
              <a:gd name="adj" fmla="val 30000"/>
            </a:avLst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543800" y="1234440"/>
            <a:ext cx="50292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2000" b="1">
                <a:solidFill>
                  <a:srgbClr val="FFFFFF"/>
                </a:solidFill>
                <a:latin typeface="Inter"/>
              </a:rPr>
              <a:t>🛡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38160" y="1252728"/>
            <a:ext cx="132588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Safety &amp; Events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543800" y="1828800"/>
            <a:ext cx="1965960" cy="7772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Scorecards · Overspeed · Harsh events · Incidents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9692640" y="1051560"/>
            <a:ext cx="2240280" cy="16916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9875520" y="1234440"/>
            <a:ext cx="502920" cy="502920"/>
          </a:xfrm>
          <a:prstGeom prst="roundRect">
            <a:avLst>
              <a:gd name="adj" fmla="val 30000"/>
            </a:avLst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875520" y="1234440"/>
            <a:ext cx="50292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2000" b="1">
                <a:solidFill>
                  <a:srgbClr val="FFFFFF"/>
                </a:solidFill>
                <a:latin typeface="Inter"/>
              </a:rPr>
              <a:t>⛽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469880" y="1252728"/>
            <a:ext cx="132588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Fuel Management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875520" y="1828800"/>
            <a:ext cx="1965960" cy="7772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Tanks · Fills · Purchases · Theft anomaly detection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65760" y="2834640"/>
            <a:ext cx="2240280" cy="16916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548640" y="3017520"/>
            <a:ext cx="502920" cy="502920"/>
          </a:xfrm>
          <a:prstGeom prst="roundRect">
            <a:avLst>
              <a:gd name="adj" fmla="val 30000"/>
            </a:avLst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48640" y="3017520"/>
            <a:ext cx="50292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2000" b="1">
                <a:solidFill>
                  <a:srgbClr val="FFFFFF"/>
                </a:solidFill>
                <a:latin typeface="Inter"/>
              </a:rPr>
              <a:t>🔧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143000" y="3035808"/>
            <a:ext cx="132588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Maintenance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8640" y="3611880"/>
            <a:ext cx="1965960" cy="7772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Records · Rules · PM auto-scheduler · Tyres · Parts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2697480" y="2834640"/>
            <a:ext cx="2240280" cy="16916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ounded Rectangle 37"/>
          <p:cNvSpPr/>
          <p:nvPr/>
        </p:nvSpPr>
        <p:spPr>
          <a:xfrm>
            <a:off x="2880360" y="3017520"/>
            <a:ext cx="502920" cy="502920"/>
          </a:xfrm>
          <a:prstGeom prst="roundRect">
            <a:avLst>
              <a:gd name="adj" fmla="val 30000"/>
            </a:avLst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2880360" y="3017520"/>
            <a:ext cx="50292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2000" b="1">
                <a:solidFill>
                  <a:srgbClr val="FFFFFF"/>
                </a:solidFill>
                <a:latin typeface="Inter"/>
              </a:rPr>
              <a:t>✅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474720" y="3035808"/>
            <a:ext cx="132588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DVIR Inspections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880360" y="3611880"/>
            <a:ext cx="1965960" cy="7772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Pre/Post-trip checklist · Photos · Defect flagging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5029200" y="2834640"/>
            <a:ext cx="2240280" cy="16916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ounded Rectangle 42"/>
          <p:cNvSpPr/>
          <p:nvPr/>
        </p:nvSpPr>
        <p:spPr>
          <a:xfrm>
            <a:off x="5212080" y="3017520"/>
            <a:ext cx="502920" cy="502920"/>
          </a:xfrm>
          <a:prstGeom prst="roundRect">
            <a:avLst>
              <a:gd name="adj" fmla="val 30000"/>
            </a:avLst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5212080" y="3017520"/>
            <a:ext cx="50292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2000" b="1">
                <a:solidFill>
                  <a:srgbClr val="FFFFFF"/>
                </a:solidFill>
                <a:latin typeface="Inter"/>
              </a:rPr>
              <a:t>👥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806440" y="3035808"/>
            <a:ext cx="132588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HR &amp; Payroll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212080" y="3611880"/>
            <a:ext cx="1965960" cy="7772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Attendance · Leaves · Roster · Payslip PDF · Betas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7360920" y="2834640"/>
            <a:ext cx="2240280" cy="16916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ounded Rectangle 47"/>
          <p:cNvSpPr/>
          <p:nvPr/>
        </p:nvSpPr>
        <p:spPr>
          <a:xfrm>
            <a:off x="7543800" y="3017520"/>
            <a:ext cx="502920" cy="502920"/>
          </a:xfrm>
          <a:prstGeom prst="roundRect">
            <a:avLst>
              <a:gd name="adj" fmla="val 30000"/>
            </a:avLst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7543800" y="3017520"/>
            <a:ext cx="50292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2000" b="1">
                <a:solidFill>
                  <a:srgbClr val="FFFFFF"/>
                </a:solidFill>
                <a:latin typeface="Inter"/>
              </a:rPr>
              <a:t>💰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138160" y="3035808"/>
            <a:ext cx="132588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Accounting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543800" y="3611880"/>
            <a:ext cx="1965960" cy="7772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GST invoice · E-invoice IRN · Tally export · FASTag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9692640" y="2834640"/>
            <a:ext cx="2240280" cy="16916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ounded Rectangle 52"/>
          <p:cNvSpPr/>
          <p:nvPr/>
        </p:nvSpPr>
        <p:spPr>
          <a:xfrm>
            <a:off x="9875520" y="3017520"/>
            <a:ext cx="502920" cy="502920"/>
          </a:xfrm>
          <a:prstGeom prst="roundRect">
            <a:avLst>
              <a:gd name="adj" fmla="val 30000"/>
            </a:avLst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9875520" y="3017520"/>
            <a:ext cx="50292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2000" b="1">
                <a:solidFill>
                  <a:srgbClr val="FFFFFF"/>
                </a:solidFill>
                <a:latin typeface="Inter"/>
              </a:rPr>
              <a:t>📊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469880" y="3035808"/>
            <a:ext cx="132588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Analytics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9875520" y="3611880"/>
            <a:ext cx="1965960" cy="7772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Cost/KM · TCO · Executive dashboard · Custom reports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365760" y="4617720"/>
            <a:ext cx="2240280" cy="16916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ounded Rectangle 57"/>
          <p:cNvSpPr/>
          <p:nvPr/>
        </p:nvSpPr>
        <p:spPr>
          <a:xfrm>
            <a:off x="548640" y="4800600"/>
            <a:ext cx="502920" cy="502920"/>
          </a:xfrm>
          <a:prstGeom prst="roundRect">
            <a:avLst>
              <a:gd name="adj" fmla="val 30000"/>
            </a:avLst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548640" y="4800600"/>
            <a:ext cx="50292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2000" b="1">
                <a:solidFill>
                  <a:srgbClr val="FFFFFF"/>
                </a:solidFill>
                <a:latin typeface="Inter"/>
              </a:rPr>
              <a:t>🌐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143000" y="4818888"/>
            <a:ext cx="132588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Customer Portal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48640" y="5394960"/>
            <a:ext cx="1965960" cy="7772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Self-booking · Live track · Ratings · WhatsApp updates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2697480" y="4617720"/>
            <a:ext cx="2240280" cy="16916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ounded Rectangle 62"/>
          <p:cNvSpPr/>
          <p:nvPr/>
        </p:nvSpPr>
        <p:spPr>
          <a:xfrm>
            <a:off x="2880360" y="4800600"/>
            <a:ext cx="502920" cy="502920"/>
          </a:xfrm>
          <a:prstGeom prst="roundRect">
            <a:avLst>
              <a:gd name="adj" fmla="val 30000"/>
            </a:avLst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2880360" y="4800600"/>
            <a:ext cx="50292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2000" b="1">
                <a:solidFill>
                  <a:srgbClr val="FFFFFF"/>
                </a:solidFill>
                <a:latin typeface="Inter"/>
              </a:rPr>
              <a:t>📱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474720" y="4818888"/>
            <a:ext cx="132588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Driver Mobile App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880360" y="5394960"/>
            <a:ext cx="1965960" cy="7772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Trip workflow · ePOD · DVIR · SOS · Offline mode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5029200" y="4617720"/>
            <a:ext cx="2240280" cy="16916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ounded Rectangle 67"/>
          <p:cNvSpPr/>
          <p:nvPr/>
        </p:nvSpPr>
        <p:spPr>
          <a:xfrm>
            <a:off x="5212080" y="4800600"/>
            <a:ext cx="502920" cy="502920"/>
          </a:xfrm>
          <a:prstGeom prst="roundRect">
            <a:avLst>
              <a:gd name="adj" fmla="val 30000"/>
            </a:avLst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5212080" y="4800600"/>
            <a:ext cx="50292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2000" b="1">
                <a:solidFill>
                  <a:srgbClr val="FFFFFF"/>
                </a:solidFill>
                <a:latin typeface="Inter"/>
              </a:rPr>
              <a:t>📢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806440" y="4818888"/>
            <a:ext cx="132588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Communications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212080" y="5394960"/>
            <a:ext cx="1965960" cy="7772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SMS · WhatsApp · Email templates · Multi-channel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7360920" y="4617720"/>
            <a:ext cx="2240280" cy="16916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ounded Rectangle 72"/>
          <p:cNvSpPr/>
          <p:nvPr/>
        </p:nvSpPr>
        <p:spPr>
          <a:xfrm>
            <a:off x="7543800" y="4800600"/>
            <a:ext cx="502920" cy="502920"/>
          </a:xfrm>
          <a:prstGeom prst="roundRect">
            <a:avLst>
              <a:gd name="adj" fmla="val 30000"/>
            </a:avLst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7543800" y="4800600"/>
            <a:ext cx="50292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2000" b="1">
                <a:solidFill>
                  <a:srgbClr val="FFFFFF"/>
                </a:solidFill>
                <a:latin typeface="Inter"/>
              </a:rPr>
              <a:t>📟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8138160" y="4818888"/>
            <a:ext cx="132588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IoT Telemetry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543800" y="5394960"/>
            <a:ext cx="1965960" cy="7772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Dashcam · Temperature · Tyre pressure · Battery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9692640" y="4617720"/>
            <a:ext cx="2240280" cy="16916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ounded Rectangle 77"/>
          <p:cNvSpPr/>
          <p:nvPr/>
        </p:nvSpPr>
        <p:spPr>
          <a:xfrm>
            <a:off x="9875520" y="4800600"/>
            <a:ext cx="502920" cy="502920"/>
          </a:xfrm>
          <a:prstGeom prst="roundRect">
            <a:avLst>
              <a:gd name="adj" fmla="val 30000"/>
            </a:avLst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9875520" y="4800600"/>
            <a:ext cx="50292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ctr">
              <a:spcAft>
                <a:spcPts val="200"/>
              </a:spcAft>
            </a:pPr>
            <a:r>
              <a:rPr sz="2000" b="1">
                <a:solidFill>
                  <a:srgbClr val="FFFFFF"/>
                </a:solidFill>
                <a:latin typeface="Inter"/>
              </a:rPr>
              <a:t>🔐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10469880" y="4818888"/>
            <a:ext cx="132588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1">
                <a:solidFill>
                  <a:srgbClr val="0F172A"/>
                </a:solidFill>
                <a:latin typeface="Inter"/>
              </a:rPr>
              <a:t>Enterprise Security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9875520" y="5394960"/>
            <a:ext cx="1965960" cy="7772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64748B"/>
                </a:solidFill>
                <a:latin typeface="Inter"/>
              </a:rPr>
              <a:t>2FA · SSO · Audit · API keys · Multi-branch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5 / 30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MODULE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Fleet Masters &amp; Organization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005840"/>
            <a:ext cx="11247120" cy="640080"/>
          </a:xfrm>
          <a:prstGeom prst="roundRect">
            <a:avLst>
              <a:gd name="adj" fmla="val 20000"/>
            </a:avLst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097280"/>
            <a:ext cx="1097280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0">
                <a:solidFill>
                  <a:srgbClr val="0F172A"/>
                </a:solidFill>
                <a:latin typeface="Inter"/>
              </a:rPr>
              <a:t>Every entity in the fleet — vehicle, driver, customer, vendor — managed from one clean system of record.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874519"/>
            <a:ext cx="566928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Multi-branch structure</a:t>
            </a:r>
            <a:r>
              <a:rPr sz="1100">
                <a:solidFill>
                  <a:srgbClr val="64748B"/>
                </a:solidFill>
                <a:latin typeface="Inter"/>
              </a:rPr>
              <a:t>  —  HQ + branches with own GSTIN, state code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Vehicle master — 20+ fields</a:t>
            </a:r>
            <a:r>
              <a:rPr sz="1100">
                <a:solidFill>
                  <a:srgbClr val="64748B"/>
                </a:solidFill>
                <a:latin typeface="Inter"/>
              </a:rPr>
              <a:t>  —  odometer, purchase cost, depreciation rate, max speed, RC / insurance / permit / PUC / tax docs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Driver master — employment ready</a:t>
            </a:r>
            <a:r>
              <a:rPr sz="1100">
                <a:solidFill>
                  <a:srgbClr val="64748B"/>
                </a:solidFill>
                <a:latin typeface="Inter"/>
              </a:rPr>
              <a:t>  —  license, medical, PAN, Aadhaar — with expiry tracking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Customer master — GST compliant</a:t>
            </a:r>
            <a:r>
              <a:rPr sz="1100">
                <a:solidFill>
                  <a:srgbClr val="64748B"/>
                </a:solidFill>
                <a:latin typeface="Inter"/>
              </a:rPr>
              <a:t>  —  portal login, address, GSTIN, multi-contact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Vendor master</a:t>
            </a:r>
            <a:r>
              <a:rPr sz="1100">
                <a:solidFill>
                  <a:srgbClr val="64748B"/>
                </a:solidFill>
                <a:latin typeface="Inter"/>
              </a:rPr>
              <a:t>  —  categorised: Fuel / Parts / Service / Other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1874519"/>
            <a:ext cx="548640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Tyre lifecycle per vehicle</a:t>
            </a:r>
            <a:r>
              <a:rPr sz="1100">
                <a:solidFill>
                  <a:srgbClr val="64748B"/>
                </a:solidFill>
                <a:latin typeface="Inter"/>
              </a:rPr>
              <a:t>  —  serial-tracked, position-wise fitment, km-at-fit/km-at-remove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Parts inventory</a:t>
            </a:r>
            <a:r>
              <a:rPr sz="1100">
                <a:solidFill>
                  <a:srgbClr val="64748B"/>
                </a:solidFill>
                <a:latin typeface="Inter"/>
              </a:rPr>
              <a:t>  —  with stock-in and stock-out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Vehicle photo gallery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Bulk CSV import for masters</a:t>
            </a:r>
            <a:r>
              <a:rPr sz="1100">
                <a:solidFill>
                  <a:srgbClr val="64748B"/>
                </a:solidFill>
                <a:latin typeface="Inter"/>
              </a:rPr>
              <a:t>  —  vehicles / drivers / customers — 200 rows at a click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Full audit trail</a:t>
            </a:r>
            <a:r>
              <a:rPr sz="1100">
                <a:solidFill>
                  <a:srgbClr val="64748B"/>
                </a:solidFill>
                <a:latin typeface="Inter"/>
              </a:rPr>
              <a:t>  —  every create / update / delete logged by user, time, old value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6 / 30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MODULE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Trip &amp; Booking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005840"/>
            <a:ext cx="11247120" cy="640080"/>
          </a:xfrm>
          <a:prstGeom prst="roundRect">
            <a:avLst>
              <a:gd name="adj" fmla="val 20000"/>
            </a:avLst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097280"/>
            <a:ext cx="1097280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0">
                <a:solidFill>
                  <a:srgbClr val="0F172A"/>
                </a:solidFill>
                <a:latin typeface="Inter"/>
              </a:rPr>
              <a:t>From quotation to completion to payment — the full booking lifecycle managed visually.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874519"/>
            <a:ext cx="566928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Tracking code auto-generation</a:t>
            </a:r>
            <a:r>
              <a:rPr sz="1100">
                <a:solidFill>
                  <a:srgbClr val="64748B"/>
                </a:solidFill>
                <a:latin typeface="Inter"/>
              </a:rPr>
              <a:t>  —  race-safe, FY-aware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Multi-stop trip timeline</a:t>
            </a:r>
            <a:r>
              <a:rPr sz="1100">
                <a:solidFill>
                  <a:srgbClr val="64748B"/>
                </a:solidFill>
                <a:latin typeface="Inter"/>
              </a:rPr>
              <a:t>  —  visual origin → stop → stop → destination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POD (Proof of Delivery) gallery</a:t>
            </a:r>
            <a:r>
              <a:rPr sz="1100">
                <a:solidFill>
                  <a:srgbClr val="64748B"/>
                </a:solidFill>
                <a:latin typeface="Inter"/>
              </a:rPr>
              <a:t>  —  photos + e-signature captured by driver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Quotations with line items</a:t>
            </a:r>
            <a:r>
              <a:rPr sz="1100">
                <a:solidFill>
                  <a:srgbClr val="64748B"/>
                </a:solidFill>
                <a:latin typeface="Inter"/>
              </a:rPr>
              <a:t>  —  convert-to-trip in one click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Status workflow</a:t>
            </a:r>
            <a:r>
              <a:rPr sz="1100">
                <a:solidFill>
                  <a:srgbClr val="64748B"/>
                </a:solidFill>
                <a:latin typeface="Inter"/>
              </a:rPr>
              <a:t>  —  Scheduled → In Progress → Completed · with audit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1874519"/>
            <a:ext cx="548640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Trip templates</a:t>
            </a:r>
            <a:r>
              <a:rPr sz="1100">
                <a:solidFill>
                  <a:srgbClr val="64748B"/>
                </a:solidFill>
                <a:latin typeface="Inter"/>
              </a:rPr>
              <a:t>  —  daily / Mon-Fri / weekly / monthly recurrence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Auto-generate recurring trips</a:t>
            </a:r>
            <a:r>
              <a:rPr sz="1100">
                <a:solidFill>
                  <a:srgbClr val="64748B"/>
                </a:solidFill>
                <a:latin typeface="Inter"/>
              </a:rPr>
              <a:t>  —  nightly job, never miss a scheduled run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Start &amp; end odometer capture</a:t>
            </a:r>
            <a:r>
              <a:rPr sz="1100">
                <a:solidFill>
                  <a:srgbClr val="64748B"/>
                </a:solidFill>
                <a:latin typeface="Inter"/>
              </a:rPr>
              <a:t>  —  driver enters via mobile at trip start/end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Per-trip expenses &amp; payments</a:t>
            </a:r>
            <a:r>
              <a:rPr sz="1100">
                <a:solidFill>
                  <a:srgbClr val="64748B"/>
                </a:solidFill>
                <a:latin typeface="Inter"/>
              </a:rPr>
              <a:t>  —  fuel, toll, food, parking — with billable flag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Invoice-ready data</a:t>
            </a:r>
            <a:r>
              <a:rPr sz="1100">
                <a:solidFill>
                  <a:srgbClr val="64748B"/>
                </a:solidFill>
                <a:latin typeface="Inter"/>
              </a:rPr>
              <a:t>  —  feeds directly into GST tax invoice generator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7 / 30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MODULE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GPS Tracking &amp; Route Intelligence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005840"/>
            <a:ext cx="11247120" cy="640080"/>
          </a:xfrm>
          <a:prstGeom prst="roundRect">
            <a:avLst>
              <a:gd name="adj" fmla="val 20000"/>
            </a:avLst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097280"/>
            <a:ext cx="1097280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0">
                <a:solidFill>
                  <a:srgbClr val="0F172A"/>
                </a:solidFill>
                <a:latin typeface="Inter"/>
              </a:rPr>
              <a:t>Works with ANY Traccar-compatible GPS device — 200+ device models supported out of the box.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874519"/>
            <a:ext cx="566928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Live map</a:t>
            </a:r>
            <a:r>
              <a:rPr sz="1100">
                <a:solidFill>
                  <a:srgbClr val="64748B"/>
                </a:solidFill>
                <a:latin typeface="Inter"/>
              </a:rPr>
              <a:t>  —  every vehicle, every minute · Google Maps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History playback</a:t>
            </a:r>
            <a:r>
              <a:rPr sz="1100">
                <a:solidFill>
                  <a:srgbClr val="64748B"/>
                </a:solidFill>
                <a:latin typeface="Inter"/>
              </a:rPr>
              <a:t>  —  trip replay with speed, bearing, stops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Geofence drawing UI</a:t>
            </a:r>
            <a:r>
              <a:rPr sz="1100">
                <a:solidFill>
                  <a:srgbClr val="64748B"/>
                </a:solidFill>
                <a:latin typeface="Inter"/>
              </a:rPr>
              <a:t>  —  polygon on Google Maps · any shape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Entry / Exit / Inside events</a:t>
            </a:r>
            <a:r>
              <a:rPr sz="1100">
                <a:solidFill>
                  <a:srgbClr val="64748B"/>
                </a:solidFill>
                <a:latin typeface="Inter"/>
              </a:rPr>
              <a:t>  —  computed automatically, stored for reporting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Geofence event report</a:t>
            </a:r>
            <a:r>
              <a:rPr sz="1100">
                <a:solidFill>
                  <a:srgbClr val="64748B"/>
                </a:solidFill>
                <a:latin typeface="Inter"/>
              </a:rPr>
              <a:t>  —  by vehicle, by geofence, by date range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1874519"/>
            <a:ext cx="548640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Over-speed alerts</a:t>
            </a:r>
            <a:r>
              <a:rPr sz="1100">
                <a:solidFill>
                  <a:srgbClr val="64748B"/>
                </a:solidFill>
                <a:latin typeface="Inter"/>
              </a:rPr>
              <a:t>  —  per-vehicle configurable threshold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Route deviation detection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Idle time monitoring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Sync runs every 2 minutes</a:t>
            </a:r>
            <a:r>
              <a:rPr sz="1100">
                <a:solidFill>
                  <a:srgbClr val="64748B"/>
                </a:solidFill>
                <a:latin typeface="Inter"/>
              </a:rPr>
              <a:t>  —  background job, no manual trigger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Customer-facing tracking link</a:t>
            </a:r>
            <a:r>
              <a:rPr sz="1100">
                <a:solidFill>
                  <a:srgbClr val="64748B"/>
                </a:solidFill>
                <a:latin typeface="Inter"/>
              </a:rPr>
              <a:t>  —  share live location with the consignee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8 / 30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27432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1">
                <a:solidFill>
                  <a:srgbClr val="F59E0B"/>
                </a:solidFill>
                <a:latin typeface="Inter"/>
              </a:rPr>
              <a:t>MODULE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7472"/>
            <a:ext cx="10972800" cy="54864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2200" b="1">
                <a:solidFill>
                  <a:srgbClr val="FFFFFF"/>
                </a:solidFill>
                <a:latin typeface="Inter"/>
              </a:rPr>
              <a:t>Driver Safety &amp; Event Intelligence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457200" y="1005840"/>
            <a:ext cx="11247120" cy="640080"/>
          </a:xfrm>
          <a:prstGeom prst="roundRect">
            <a:avLst>
              <a:gd name="adj" fmla="val 20000"/>
            </a:avLst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097280"/>
            <a:ext cx="10972800" cy="502920"/>
          </a:xfrm>
          <a:prstGeom prst="rect">
            <a:avLst/>
          </a:prstGeom>
          <a:noFill/>
        </p:spPr>
        <p:txBody>
          <a:bodyPr wrap="square" lIns="25400" rIns="25400" tIns="25400" bIns="25400" anchor="ctr">
            <a:spAutoFit/>
          </a:bodyPr>
          <a:lstStyle/>
          <a:p>
            <a:pPr algn="l">
              <a:spcAft>
                <a:spcPts val="200"/>
              </a:spcAft>
            </a:pPr>
            <a:r>
              <a:rPr sz="1300" b="0">
                <a:solidFill>
                  <a:srgbClr val="0F172A"/>
                </a:solidFill>
                <a:latin typeface="Inter"/>
              </a:rPr>
              <a:t>The GPS stream becomes alerts, scorecards, and predictive signals — not just dots on a map.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874519"/>
            <a:ext cx="566928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Driver Scorecards</a:t>
            </a:r>
            <a:r>
              <a:rPr sz="1100">
                <a:solidFill>
                  <a:srgbClr val="64748B"/>
                </a:solidFill>
                <a:latin typeface="Inter"/>
              </a:rPr>
              <a:t>  —  monthly A/B/C/D grade per driver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Weighted event scoring</a:t>
            </a:r>
            <a:r>
              <a:rPr sz="1100">
                <a:solidFill>
                  <a:srgbClr val="64748B"/>
                </a:solidFill>
                <a:latin typeface="Inter"/>
              </a:rPr>
              <a:t>  —  Deviation ×5  ·  Hard brake ×4  ·  Overspeed ×3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Harsh brake / accel detection</a:t>
            </a:r>
            <a:r>
              <a:rPr sz="1100">
                <a:solidFill>
                  <a:srgbClr val="64748B"/>
                </a:solidFill>
                <a:latin typeface="Inter"/>
              </a:rPr>
              <a:t>  —  from Traccar attributes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Incident logging</a:t>
            </a:r>
            <a:r>
              <a:rPr sz="1100">
                <a:solidFill>
                  <a:srgbClr val="64748B"/>
                </a:solidFill>
                <a:latin typeface="Inter"/>
              </a:rPr>
              <a:t>  —  Accident · Breakdown · Theft · Fire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FIR # &amp; Claim #</a:t>
            </a:r>
            <a:r>
              <a:rPr sz="1100">
                <a:solidFill>
                  <a:srgbClr val="64748B"/>
                </a:solidFill>
                <a:latin typeface="Inter"/>
              </a:rPr>
              <a:t>  —  full insurance claim workflow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1874519"/>
            <a:ext cx="5486400" cy="4389120"/>
          </a:xfrm>
          <a:prstGeom prst="rect">
            <a:avLst/>
          </a:prstGeom>
          <a:noFill/>
        </p:spPr>
        <p:txBody>
          <a:bodyPr wrap="square" lIns="76200" rIns="76200" tIns="50800" bIns="50800">
            <a:spAutoFit/>
          </a:bodyPr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Downtime day tracking</a:t>
            </a:r>
            <a:r>
              <a:rPr sz="1100">
                <a:solidFill>
                  <a:srgbClr val="64748B"/>
                </a:solidFill>
                <a:latin typeface="Inter"/>
              </a:rPr>
              <a:t>  —  per incident — feeds TCO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Cost-per-incident</a:t>
            </a:r>
            <a:r>
              <a:rPr sz="1100">
                <a:solidFill>
                  <a:srgbClr val="64748B"/>
                </a:solidFill>
                <a:latin typeface="Inter"/>
              </a:rPr>
              <a:t>  —  parts + labor + tow + lost revenue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SOS button on driver app</a:t>
            </a:r>
            <a:r>
              <a:rPr sz="1100">
                <a:solidFill>
                  <a:srgbClr val="64748B"/>
                </a:solidFill>
                <a:latin typeface="Inter"/>
              </a:rPr>
              <a:t>  —  instant WhatsApp to dispatcher with GPS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Predictive signals</a:t>
            </a:r>
            <a:r>
              <a:rPr sz="1100">
                <a:solidFill>
                  <a:srgbClr val="64748B"/>
                </a:solidFill>
                <a:latin typeface="Inter"/>
              </a:rPr>
              <a:t>  —  fuel efficiency drop, event frequency spikes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F59E0B"/>
                </a:solidFill>
                <a:latin typeface="Inter"/>
              </a:rPr>
              <a:t>•  </a:t>
            </a:r>
            <a:r>
              <a:rPr sz="1200" b="1">
                <a:solidFill>
                  <a:srgbClr val="0F172A"/>
                </a:solidFill>
                <a:latin typeface="Inter"/>
              </a:rPr>
              <a:t>Safety leaderboard</a:t>
            </a:r>
            <a:r>
              <a:rPr sz="1100">
                <a:solidFill>
                  <a:srgbClr val="64748B"/>
                </a:solidFill>
                <a:latin typeface="Inter"/>
              </a:rPr>
              <a:t>  —  rank drivers monthly for bonus programs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l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ACUINT  ·  Accurate Intelligence  ·  A division of Sahasranvi Private Limited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0" y="6537960"/>
            <a:ext cx="1371600" cy="274320"/>
          </a:xfrm>
          <a:prstGeom prst="rect">
            <a:avLst/>
          </a:prstGeom>
          <a:noFill/>
        </p:spPr>
        <p:txBody>
          <a:bodyPr wrap="square" lIns="25400" rIns="25400" tIns="25400" bIns="2540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sz="900" b="0">
                <a:solidFill>
                  <a:srgbClr val="64748B"/>
                </a:solidFill>
                <a:latin typeface="Inter"/>
              </a:rPr>
              <a:t>9 / 30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